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58" r:id="rId3"/>
    <p:sldId id="260" r:id="rId4"/>
    <p:sldId id="268" r:id="rId5"/>
    <p:sldId id="269" r:id="rId6"/>
    <p:sldId id="270" r:id="rId7"/>
    <p:sldId id="271" r:id="rId8"/>
    <p:sldId id="272" r:id="rId9"/>
    <p:sldId id="276" r:id="rId10"/>
    <p:sldId id="277" r:id="rId11"/>
    <p:sldId id="278" r:id="rId12"/>
    <p:sldId id="304" r:id="rId13"/>
    <p:sldId id="280" r:id="rId14"/>
    <p:sldId id="281" r:id="rId15"/>
    <p:sldId id="283" r:id="rId16"/>
    <p:sldId id="30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0B865F-6389-4776-A7FB-1A07FB83A50B}" type="doc">
      <dgm:prSet loTypeId="urn:microsoft.com/office/officeart/2008/layout/Lined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9736072-7FEA-489C-8AB0-665884A78CE1}">
      <dgm:prSet/>
      <dgm:spPr/>
      <dgm:t>
        <a:bodyPr/>
        <a:lstStyle/>
        <a:p>
          <a:r>
            <a:rPr lang="en-US"/>
            <a:t>70% of all terrorist incidents involve explosives </a:t>
          </a:r>
        </a:p>
      </dgm:t>
    </dgm:pt>
    <dgm:pt modelId="{6AA321C7-E50E-433E-B067-BC5B40F77DF9}" type="parTrans" cxnId="{1809F92A-92E4-4D5D-AA0D-31855342BBD8}">
      <dgm:prSet/>
      <dgm:spPr/>
      <dgm:t>
        <a:bodyPr/>
        <a:lstStyle/>
        <a:p>
          <a:endParaRPr lang="en-US"/>
        </a:p>
      </dgm:t>
    </dgm:pt>
    <dgm:pt modelId="{47B2529D-958B-481E-A9CB-8AF7AE824782}" type="sibTrans" cxnId="{1809F92A-92E4-4D5D-AA0D-31855342BBD8}">
      <dgm:prSet/>
      <dgm:spPr/>
      <dgm:t>
        <a:bodyPr/>
        <a:lstStyle/>
        <a:p>
          <a:endParaRPr lang="en-US"/>
        </a:p>
      </dgm:t>
    </dgm:pt>
    <dgm:pt modelId="{FB38A69F-AC44-446F-AA0C-59B1D52FCC8B}">
      <dgm:prSet/>
      <dgm:spPr/>
      <dgm:t>
        <a:bodyPr/>
        <a:lstStyle/>
        <a:p>
          <a:r>
            <a:rPr lang="en-US" dirty="0"/>
            <a:t>Explosives can be used to disperse other CBRNE materials</a:t>
          </a:r>
        </a:p>
      </dgm:t>
    </dgm:pt>
    <dgm:pt modelId="{137D5545-AD70-46E7-9952-1F251EBBA281}" type="parTrans" cxnId="{9AECD2E7-6C3B-4E3A-A9DA-F93271422CD1}">
      <dgm:prSet/>
      <dgm:spPr/>
      <dgm:t>
        <a:bodyPr/>
        <a:lstStyle/>
        <a:p>
          <a:endParaRPr lang="en-US"/>
        </a:p>
      </dgm:t>
    </dgm:pt>
    <dgm:pt modelId="{D0837BDC-E443-4898-964E-889C75AEF87D}" type="sibTrans" cxnId="{9AECD2E7-6C3B-4E3A-A9DA-F93271422CD1}">
      <dgm:prSet/>
      <dgm:spPr/>
      <dgm:t>
        <a:bodyPr/>
        <a:lstStyle/>
        <a:p>
          <a:endParaRPr lang="en-US"/>
        </a:p>
      </dgm:t>
    </dgm:pt>
    <dgm:pt modelId="{454F5C73-ECFD-4BB0-A3C2-E7786D134AAE}" type="pres">
      <dgm:prSet presAssocID="{670B865F-6389-4776-A7FB-1A07FB83A50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8A183E9-EAF4-4AD5-A7C4-F14C5B1EBC6E}" type="pres">
      <dgm:prSet presAssocID="{49736072-7FEA-489C-8AB0-665884A78CE1}" presName="thickLine" presStyleLbl="alignNode1" presStyleIdx="0" presStyleCnt="2"/>
      <dgm:spPr/>
    </dgm:pt>
    <dgm:pt modelId="{4C0F7D94-AB83-457E-B224-06ACB2B4CB4B}" type="pres">
      <dgm:prSet presAssocID="{49736072-7FEA-489C-8AB0-665884A78CE1}" presName="horz1" presStyleCnt="0"/>
      <dgm:spPr/>
    </dgm:pt>
    <dgm:pt modelId="{9FF0BAD8-795E-4769-85FF-C8F302705917}" type="pres">
      <dgm:prSet presAssocID="{49736072-7FEA-489C-8AB0-665884A78CE1}" presName="tx1" presStyleLbl="revTx" presStyleIdx="0" presStyleCnt="2"/>
      <dgm:spPr/>
      <dgm:t>
        <a:bodyPr/>
        <a:lstStyle/>
        <a:p>
          <a:endParaRPr lang="en-US"/>
        </a:p>
      </dgm:t>
    </dgm:pt>
    <dgm:pt modelId="{9E789754-1E58-4A53-AE0A-3D6E6F020F0D}" type="pres">
      <dgm:prSet presAssocID="{49736072-7FEA-489C-8AB0-665884A78CE1}" presName="vert1" presStyleCnt="0"/>
      <dgm:spPr/>
    </dgm:pt>
    <dgm:pt modelId="{2E02EF76-A480-41B7-BD23-46BBD5C7F4DD}" type="pres">
      <dgm:prSet presAssocID="{FB38A69F-AC44-446F-AA0C-59B1D52FCC8B}" presName="thickLine" presStyleLbl="alignNode1" presStyleIdx="1" presStyleCnt="2"/>
      <dgm:spPr/>
    </dgm:pt>
    <dgm:pt modelId="{C2F74FA8-481B-4765-973D-C479E5D6143B}" type="pres">
      <dgm:prSet presAssocID="{FB38A69F-AC44-446F-AA0C-59B1D52FCC8B}" presName="horz1" presStyleCnt="0"/>
      <dgm:spPr/>
    </dgm:pt>
    <dgm:pt modelId="{12E76D02-97FF-4B73-8B30-ADCA698707CA}" type="pres">
      <dgm:prSet presAssocID="{FB38A69F-AC44-446F-AA0C-59B1D52FCC8B}" presName="tx1" presStyleLbl="revTx" presStyleIdx="1" presStyleCnt="2"/>
      <dgm:spPr/>
      <dgm:t>
        <a:bodyPr/>
        <a:lstStyle/>
        <a:p>
          <a:endParaRPr lang="en-US"/>
        </a:p>
      </dgm:t>
    </dgm:pt>
    <dgm:pt modelId="{F271B6E0-4E2D-4E54-8B4A-E065B1F91081}" type="pres">
      <dgm:prSet presAssocID="{FB38A69F-AC44-446F-AA0C-59B1D52FCC8B}" presName="vert1" presStyleCnt="0"/>
      <dgm:spPr/>
    </dgm:pt>
  </dgm:ptLst>
  <dgm:cxnLst>
    <dgm:cxn modelId="{B911C4C2-F8F3-4D67-A53D-7A4DE6053FDE}" type="presOf" srcId="{49736072-7FEA-489C-8AB0-665884A78CE1}" destId="{9FF0BAD8-795E-4769-85FF-C8F302705917}" srcOrd="0" destOrd="0" presId="urn:microsoft.com/office/officeart/2008/layout/LinedList"/>
    <dgm:cxn modelId="{9AECD2E7-6C3B-4E3A-A9DA-F93271422CD1}" srcId="{670B865F-6389-4776-A7FB-1A07FB83A50B}" destId="{FB38A69F-AC44-446F-AA0C-59B1D52FCC8B}" srcOrd="1" destOrd="0" parTransId="{137D5545-AD70-46E7-9952-1F251EBBA281}" sibTransId="{D0837BDC-E443-4898-964E-889C75AEF87D}"/>
    <dgm:cxn modelId="{2F2A2258-78CC-4F37-98DD-8AB51C96C314}" type="presOf" srcId="{670B865F-6389-4776-A7FB-1A07FB83A50B}" destId="{454F5C73-ECFD-4BB0-A3C2-E7786D134AAE}" srcOrd="0" destOrd="0" presId="urn:microsoft.com/office/officeart/2008/layout/LinedList"/>
    <dgm:cxn modelId="{1809F92A-92E4-4D5D-AA0D-31855342BBD8}" srcId="{670B865F-6389-4776-A7FB-1A07FB83A50B}" destId="{49736072-7FEA-489C-8AB0-665884A78CE1}" srcOrd="0" destOrd="0" parTransId="{6AA321C7-E50E-433E-B067-BC5B40F77DF9}" sibTransId="{47B2529D-958B-481E-A9CB-8AF7AE824782}"/>
    <dgm:cxn modelId="{25C90E67-E886-43FD-B669-5716C8AC7EFD}" type="presOf" srcId="{FB38A69F-AC44-446F-AA0C-59B1D52FCC8B}" destId="{12E76D02-97FF-4B73-8B30-ADCA698707CA}" srcOrd="0" destOrd="0" presId="urn:microsoft.com/office/officeart/2008/layout/LinedList"/>
    <dgm:cxn modelId="{99AB3195-E9F9-449A-A215-87EC0AA1E233}" type="presParOf" srcId="{454F5C73-ECFD-4BB0-A3C2-E7786D134AAE}" destId="{38A183E9-EAF4-4AD5-A7C4-F14C5B1EBC6E}" srcOrd="0" destOrd="0" presId="urn:microsoft.com/office/officeart/2008/layout/LinedList"/>
    <dgm:cxn modelId="{61C2065C-8BED-4678-A498-3E5B8A5057FC}" type="presParOf" srcId="{454F5C73-ECFD-4BB0-A3C2-E7786D134AAE}" destId="{4C0F7D94-AB83-457E-B224-06ACB2B4CB4B}" srcOrd="1" destOrd="0" presId="urn:microsoft.com/office/officeart/2008/layout/LinedList"/>
    <dgm:cxn modelId="{E01CA1D9-3A38-4304-AEA2-F992783FFB33}" type="presParOf" srcId="{4C0F7D94-AB83-457E-B224-06ACB2B4CB4B}" destId="{9FF0BAD8-795E-4769-85FF-C8F302705917}" srcOrd="0" destOrd="0" presId="urn:microsoft.com/office/officeart/2008/layout/LinedList"/>
    <dgm:cxn modelId="{6B5DC273-B0CC-4D57-B242-0C69EBCD31D9}" type="presParOf" srcId="{4C0F7D94-AB83-457E-B224-06ACB2B4CB4B}" destId="{9E789754-1E58-4A53-AE0A-3D6E6F020F0D}" srcOrd="1" destOrd="0" presId="urn:microsoft.com/office/officeart/2008/layout/LinedList"/>
    <dgm:cxn modelId="{B3E3C863-E05B-4F6C-A68A-42A176557573}" type="presParOf" srcId="{454F5C73-ECFD-4BB0-A3C2-E7786D134AAE}" destId="{2E02EF76-A480-41B7-BD23-46BBD5C7F4DD}" srcOrd="2" destOrd="0" presId="urn:microsoft.com/office/officeart/2008/layout/LinedList"/>
    <dgm:cxn modelId="{FB270611-19BB-46E8-87E4-416AD67448FB}" type="presParOf" srcId="{454F5C73-ECFD-4BB0-A3C2-E7786D134AAE}" destId="{C2F74FA8-481B-4765-973D-C479E5D6143B}" srcOrd="3" destOrd="0" presId="urn:microsoft.com/office/officeart/2008/layout/LinedList"/>
    <dgm:cxn modelId="{8D3BBF45-B927-4462-ACF0-0F905EF2FAD5}" type="presParOf" srcId="{C2F74FA8-481B-4765-973D-C479E5D6143B}" destId="{12E76D02-97FF-4B73-8B30-ADCA698707CA}" srcOrd="0" destOrd="0" presId="urn:microsoft.com/office/officeart/2008/layout/LinedList"/>
    <dgm:cxn modelId="{853CD8C5-14C7-49AB-916B-B30CEDF94A67}" type="presParOf" srcId="{C2F74FA8-481B-4765-973D-C479E5D6143B}" destId="{F271B6E0-4E2D-4E54-8B4A-E065B1F9108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022B5-B26C-4622-B697-18F0D5CA339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3B70-F09C-4CE8-A590-C296EC6A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66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AA9AD-AF61-4A2C-814E-328D37A933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2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7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23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68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4759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76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15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28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00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7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FB1471-64E1-452C-8345-569BBECB6924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02ED15-9991-41D7-B68A-8348D24927E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866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6ED2CB1-AC7C-48CB-96FD-BFB9E26E857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4AECFC4B-9E2C-4989-99CC-CE5D5D4E915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4000500"/>
            <a:ext cx="5384800" cy="1866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96052C-F576-4395-BC5C-CF47B3BE3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017F4D84-4ED4-4E7A-A106-B628F24602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0C50CFC5-0B56-40A2-AC5F-285E2B0C7D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0F8CD23-B534-4C5C-83B2-D3DAB72CA19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B18B402-AF14-4B40-BDD1-1D935E062C8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070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E6DAA0-A8F8-4F0C-AEC7-83CD6A47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3" y="533400"/>
            <a:ext cx="1097353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0DA2B8-227D-493C-A6EC-4EC62DB2AB2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233" y="1828801"/>
            <a:ext cx="5398420" cy="4302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="" xmlns:a16="http://schemas.microsoft.com/office/drawing/2014/main" id="{27E1215A-3282-4CF6-9127-47D9C0970135}"/>
              </a:ext>
            </a:extLst>
          </p:cNvPr>
          <p:cNvSpPr>
            <a:spLocks noGrp="1"/>
          </p:cNvSpPr>
          <p:nvPr>
            <p:ph type="media" sz="half" idx="2"/>
          </p:nvPr>
        </p:nvSpPr>
        <p:spPr>
          <a:xfrm>
            <a:off x="6184348" y="1828801"/>
            <a:ext cx="5398421" cy="4302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2647F1-EEF7-4025-A3EF-2DA2E590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232" y="6248400"/>
            <a:ext cx="2236304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5ABF30-2C9C-42C7-ADBE-721E8078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233" y="6248400"/>
            <a:ext cx="3861536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9EEA33-E1A3-40B2-8B03-7BAADAE6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769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EF66D64-6511-4CD1-955E-CD61DEDFB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133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92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5CC0FE-015C-4E19-9714-F0158F05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AFF343-7248-44B1-8162-4A4C024E656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719264"/>
            <a:ext cx="5384800" cy="21288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8F8640-FDDA-4702-A339-8BEA0F1E909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4000501"/>
            <a:ext cx="5384800" cy="21304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D11DF63-5FF1-42C1-96E1-AC46791708D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B466F082-DA4E-4B36-A76E-BC9BE9CB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612C572E-C9BD-4232-B2DC-734F4675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0858E003-C2B8-494E-A853-0301748C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A208146-2B2A-4146-9DCA-07BFA3173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266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B2B994-BB4C-4CE9-9449-C47EBC750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718FE3-9EDB-4BB3-8489-9AD0D45ABD7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4AC89E-87DA-45A0-8D95-30642B8FA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B8EA42-2F56-497B-9AE6-ED3DBC32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9200" y="6251575"/>
            <a:ext cx="2641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E2C6F8-21BB-4849-A3AC-8C631567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D8015B6-4505-4A14-B080-55DA8653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77823-693F-4A49-BFC2-A850BD34516D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20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5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6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7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54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2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7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56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b="0" i="0" u="none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1.pn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7.jp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file:///C:\Users\fmfd1\Desktop\Disaster%20Site%20Worker\Disaster%20Site%20Worker%20Files\5600%20Course%20Manual\04%20Respiratory%20Protection_2dm.pp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DASHBOARD%20DISASTER.pptx" TargetMode="Externa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DB31055D-0EB9-432F-A348-5BC8A9064E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500" y="441959"/>
            <a:ext cx="11811000" cy="220980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Site Worker Safety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8340F67D-590E-48D6-9E7B-B81F0AECB75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67200" y="2676939"/>
            <a:ext cx="6019800" cy="7620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B R N E</a:t>
            </a:r>
          </a:p>
        </p:txBody>
      </p:sp>
      <p:sp>
        <p:nvSpPr>
          <p:cNvPr id="12" name="Rectangle 18">
            <a:extLst>
              <a:ext uri="{FF2B5EF4-FFF2-40B4-BE49-F238E27FC236}">
                <a16:creationId xmlns="" xmlns:a16="http://schemas.microsoft.com/office/drawing/2014/main" id="{0674D46B-91D2-43C3-80F7-EB5087A81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B7CB0-96F5-4A15-8CFC-4245DF47495D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2053" name="Group 5">
            <a:extLst>
              <a:ext uri="{FF2B5EF4-FFF2-40B4-BE49-F238E27FC236}">
                <a16:creationId xmlns="" xmlns:a16="http://schemas.microsoft.com/office/drawing/2014/main" id="{71F98EB8-B8B2-43F0-9761-F346DEF0EEBE}"/>
              </a:ext>
            </a:extLst>
          </p:cNvPr>
          <p:cNvGrpSpPr>
            <a:grpSpLocks/>
          </p:cNvGrpSpPr>
          <p:nvPr/>
        </p:nvGrpSpPr>
        <p:grpSpPr bwMode="auto">
          <a:xfrm>
            <a:off x="3541690" y="3225580"/>
            <a:ext cx="6815954" cy="1153237"/>
            <a:chOff x="1392" y="2112"/>
            <a:chExt cx="3881" cy="486"/>
          </a:xfrm>
        </p:grpSpPr>
        <p:pic>
          <p:nvPicPr>
            <p:cNvPr id="2054" name="Picture 6" descr="wa-3-01-quake-avan">
              <a:extLst>
                <a:ext uri="{FF2B5EF4-FFF2-40B4-BE49-F238E27FC236}">
                  <a16:creationId xmlns="" xmlns:a16="http://schemas.microsoft.com/office/drawing/2014/main" id="{5C03B5D9-F319-4939-9CF9-EB44EC553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112"/>
              <a:ext cx="672" cy="48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Mailbox5">
              <a:extLst>
                <a:ext uri="{FF2B5EF4-FFF2-40B4-BE49-F238E27FC236}">
                  <a16:creationId xmlns="" xmlns:a16="http://schemas.microsoft.com/office/drawing/2014/main" id="{AA9A6530-995B-41D1-9645-65AD32DCE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112"/>
              <a:ext cx="672" cy="48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terroist with weapon">
              <a:extLst>
                <a:ext uri="{FF2B5EF4-FFF2-40B4-BE49-F238E27FC236}">
                  <a16:creationId xmlns="" xmlns:a16="http://schemas.microsoft.com/office/drawing/2014/main" id="{7C4F08C4-9BB3-40D8-8F78-8DE3B10C4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112"/>
              <a:ext cx="602" cy="48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Responder level B">
              <a:extLst>
                <a:ext uri="{FF2B5EF4-FFF2-40B4-BE49-F238E27FC236}">
                  <a16:creationId xmlns="" xmlns:a16="http://schemas.microsoft.com/office/drawing/2014/main" id="{BF290CDB-FCA5-4410-9C85-893763366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112"/>
              <a:ext cx="720" cy="48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triage4">
              <a:extLst>
                <a:ext uri="{FF2B5EF4-FFF2-40B4-BE49-F238E27FC236}">
                  <a16:creationId xmlns="" xmlns:a16="http://schemas.microsoft.com/office/drawing/2014/main" id="{3DED5FBA-10BF-4B80-BEB0-B614D3D55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112"/>
              <a:ext cx="639" cy="48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comfort">
              <a:extLst>
                <a:ext uri="{FF2B5EF4-FFF2-40B4-BE49-F238E27FC236}">
                  <a16:creationId xmlns="" xmlns:a16="http://schemas.microsoft.com/office/drawing/2014/main" id="{D5A67D9A-687A-414B-B751-FE4C16498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112"/>
              <a:ext cx="617" cy="486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082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FC9C85-953B-44FE-BDBC-015938AEFE8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4345500"/>
            <a:ext cx="4599214" cy="20553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Amhad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Khan Rahimi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 including US Marine Veterans and civilians in multiple locations: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Seaside Park, NJ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Chelsea (NY City), NY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9C742BA7-BD17-4E22-B089-4B1B108BE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45487" y="176002"/>
            <a:ext cx="6108829" cy="1531620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Domestic Terrorist Threat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FB5E8D2-3520-4AD1-9D1A-40227CB07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68" r="31399"/>
          <a:stretch/>
        </p:blipFill>
        <p:spPr>
          <a:xfrm>
            <a:off x="1310186" y="1483828"/>
            <a:ext cx="1949588" cy="2690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521FC29-90EA-45AE-9335-E44082159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445" y="1683798"/>
            <a:ext cx="4433150" cy="2491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Content Placeholder 11">
            <a:extLst>
              <a:ext uri="{FF2B5EF4-FFF2-40B4-BE49-F238E27FC236}">
                <a16:creationId xmlns="" xmlns:a16="http://schemas.microsoft.com/office/drawing/2014/main" id="{48514C51-353B-46BB-B9B4-4C1079AEF1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876438" y="3623677"/>
            <a:ext cx="3705962" cy="2491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F64D536D-A2C7-4F6F-B997-BD1D084D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stin Teen Is Second Fatality After Opening Package Bomb on Doorstep- Cops">
            <a:hlinkClick r:id="" action="ppaction://media"/>
            <a:extLst>
              <a:ext uri="{FF2B5EF4-FFF2-40B4-BE49-F238E27FC236}">
                <a16:creationId xmlns="" xmlns:a16="http://schemas.microsoft.com/office/drawing/2014/main" id="{D0A52B58-ADD0-4EF3-B5F7-8BFCF65893D1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02" y="-957"/>
            <a:ext cx="12193702" cy="685895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821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C9C85-953B-44FE-BDBC-015938AEFE8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441327" y="2039896"/>
            <a:ext cx="4599214" cy="1724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Bomber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Austin, Texas</a:t>
            </a:r>
          </a:p>
          <a:p>
            <a:pPr marL="0" indent="0" algn="ctr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Investigation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9C742BA7-BD17-4E22-B089-4B1B108BE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51860" y="368300"/>
            <a:ext cx="8130540" cy="1531620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Domestic Terrorist Threat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B5E8D2-3520-4AD1-9D1A-40227CB07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" y="1988820"/>
            <a:ext cx="3707129" cy="264668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AA613AC5-041B-468B-9854-F7977AA30F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040540" y="2566987"/>
            <a:ext cx="2647950" cy="172402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817818-F080-4B37-8A54-4CDFD593E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771" y="3612890"/>
            <a:ext cx="3362325" cy="2457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5A7C75-050A-4445-A7E1-B5B5205FEB93}"/>
              </a:ext>
            </a:extLst>
          </p:cNvPr>
          <p:cNvSpPr/>
          <p:nvPr/>
        </p:nvSpPr>
        <p:spPr>
          <a:xfrm>
            <a:off x="9040540" y="4342088"/>
            <a:ext cx="26479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Fear to open packages are the same as the fear imposed during the 2001 Anthrax attacks.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133834" y="5503587"/>
            <a:ext cx="2654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Anthony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918" y="1855506"/>
            <a:ext cx="3214726" cy="3514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74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1EA5387D-64D8-4D6C-B109-FF4E81DF60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4BE84C-F4BE-4E0F-A3FA-8034AA385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/>
          </a:blip>
          <a:srcRect t="6585" b="30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6319FFD2-07B5-4029-BFB3-26FCFCC2F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F99F7D97-0853-4024-B481-EB8499C5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7ADD92A-201B-4C56-BEC6-861BDFDF9BD7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59C46B65-BA93-49D3-9474-D2BF152C8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altLang="en-US" dirty="0"/>
              <a:t>Industrial and Military Agents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7392A8C1-4925-46BD-9DCC-FA85D99BDE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" y="2194560"/>
            <a:ext cx="1171956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/>
              <a:t>Utilization of chemical and biological agents to cause death and destruction:</a:t>
            </a:r>
          </a:p>
          <a:p>
            <a:pPr lvl="1"/>
            <a:r>
              <a:rPr lang="en-US" altLang="en-US" sz="2400" b="1" dirty="0"/>
              <a:t>Cheap</a:t>
            </a:r>
          </a:p>
          <a:p>
            <a:pPr lvl="1"/>
            <a:r>
              <a:rPr lang="en-US" altLang="en-US" sz="2400" b="1" dirty="0"/>
              <a:t>Relatively easy to obtain</a:t>
            </a:r>
          </a:p>
          <a:p>
            <a:pPr lvl="1"/>
            <a:r>
              <a:rPr lang="en-US" altLang="en-US" sz="2400" b="1" dirty="0"/>
              <a:t>Effective</a:t>
            </a:r>
          </a:p>
          <a:p>
            <a:pPr lvl="1"/>
            <a:r>
              <a:rPr lang="en-US" altLang="en-US" sz="2400" b="1" dirty="0"/>
              <a:t>Hard to detect</a:t>
            </a:r>
          </a:p>
          <a:p>
            <a:pPr lvl="1"/>
            <a:r>
              <a:rPr lang="en-US" altLang="en-US" sz="2400" b="1" dirty="0"/>
              <a:t>Explosive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B2C3C28-3DEA-410F-A8BA-B1EACA7B828B}"/>
              </a:ext>
            </a:extLst>
          </p:cNvPr>
          <p:cNvSpPr txBox="1"/>
          <p:nvPr/>
        </p:nvSpPr>
        <p:spPr>
          <a:xfrm>
            <a:off x="4653887" y="3633362"/>
            <a:ext cx="6852313" cy="196977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QUESTION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hard is it to obtain the items you need to cause death &amp; destruction?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Where would you go to get the items you need?</a:t>
            </a:r>
          </a:p>
        </p:txBody>
      </p:sp>
    </p:spTree>
    <p:extLst>
      <p:ext uri="{BB962C8B-B14F-4D97-AF65-F5344CB8AC3E}">
        <p14:creationId xmlns:p14="http://schemas.microsoft.com/office/powerpoint/2010/main" val="11108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1EA5387D-64D8-4D6C-B109-FF4E81DF60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6319FFD2-07B5-4029-BFB3-26FCFCC2F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F99F7D97-0853-4024-B481-EB8499C5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1800" y="637785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7ADD92A-201B-4C56-BEC6-861BDFDF9BD7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058F74-8455-4D58-8E93-6EEF0022ED5E}"/>
              </a:ext>
            </a:extLst>
          </p:cNvPr>
          <p:cNvSpPr txBox="1"/>
          <p:nvPr/>
        </p:nvSpPr>
        <p:spPr>
          <a:xfrm>
            <a:off x="7083936" y="568039"/>
            <a:ext cx="3977640" cy="757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ANSWERS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F0080D2-26CA-4524-9841-E2E578B2484F}"/>
              </a:ext>
            </a:extLst>
          </p:cNvPr>
          <p:cNvGrpSpPr/>
          <p:nvPr/>
        </p:nvGrpSpPr>
        <p:grpSpPr>
          <a:xfrm>
            <a:off x="1243068" y="1441450"/>
            <a:ext cx="4471160" cy="4992840"/>
            <a:chOff x="4153327" y="1206585"/>
            <a:chExt cx="3907226" cy="4688218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1AB4B009-2A78-42AF-8263-C56427D0C48F}"/>
                </a:ext>
              </a:extLst>
            </p:cNvPr>
            <p:cNvSpPr txBox="1"/>
            <p:nvPr/>
          </p:nvSpPr>
          <p:spPr>
            <a:xfrm>
              <a:off x="4195816" y="1206585"/>
              <a:ext cx="3848907" cy="21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hard is it to obtain the items you need to cause death &amp; destruction? </a:t>
              </a:r>
            </a:p>
            <a:p>
              <a:pPr marL="4572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11430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EASY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A2288DF-0CDC-4073-8D63-DE7EDDCD3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3327" y="3310494"/>
              <a:ext cx="3907226" cy="258430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13A2A22-1F8F-4EA0-948F-4C9A67AD1DCB}"/>
              </a:ext>
            </a:extLst>
          </p:cNvPr>
          <p:cNvGrpSpPr/>
          <p:nvPr/>
        </p:nvGrpSpPr>
        <p:grpSpPr>
          <a:xfrm>
            <a:off x="7083936" y="1441451"/>
            <a:ext cx="3977641" cy="5185882"/>
            <a:chOff x="7637935" y="1643007"/>
            <a:chExt cx="3423642" cy="498432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4E807CB9-482E-4813-A538-655C2A62D2C5}"/>
                </a:ext>
              </a:extLst>
            </p:cNvPr>
            <p:cNvSpPr txBox="1"/>
            <p:nvPr/>
          </p:nvSpPr>
          <p:spPr>
            <a:xfrm>
              <a:off x="7637935" y="1643007"/>
              <a:ext cx="3423641" cy="1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2. Where would you go to get the items you need?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HERE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0DA332-8F43-43AD-ABBE-04128B62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6049" y="3212667"/>
              <a:ext cx="3405528" cy="3414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37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9822D41-7E50-4B15-9FD4-B298663D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F1CD5-FAA5-468B-8416-74531149F786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="" xmlns:a16="http://schemas.microsoft.com/office/drawing/2014/main" id="{EB31E297-E9AB-476E-8025-8D9771D68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Potential Targets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="" xmlns:a16="http://schemas.microsoft.com/office/drawing/2014/main" id="{B80CDF2A-78E9-4FE3-BCD6-28811480B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1921566"/>
            <a:ext cx="5410200" cy="443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/>
              <a:t>Ideal targets are indoors</a:t>
            </a:r>
          </a:p>
          <a:p>
            <a:pPr lvl="1"/>
            <a:r>
              <a:rPr lang="en-US" altLang="en-US" dirty="0"/>
              <a:t>Large crowds</a:t>
            </a:r>
          </a:p>
          <a:p>
            <a:pPr lvl="2"/>
            <a:r>
              <a:rPr lang="en-US" altLang="en-US" sz="2000" dirty="0"/>
              <a:t>Ensure more casualties/fatalities</a:t>
            </a:r>
          </a:p>
          <a:p>
            <a:pPr lvl="2"/>
            <a:r>
              <a:rPr lang="en-US" altLang="en-US" sz="2000" dirty="0"/>
              <a:t>Panic</a:t>
            </a:r>
          </a:p>
          <a:p>
            <a:pPr lvl="2"/>
            <a:r>
              <a:rPr lang="en-US" altLang="en-US" sz="2000" dirty="0"/>
              <a:t>Media attention</a:t>
            </a:r>
          </a:p>
          <a:p>
            <a:pPr lvl="1"/>
            <a:r>
              <a:rPr lang="en-US" altLang="en-US" dirty="0"/>
              <a:t>High profile events</a:t>
            </a:r>
          </a:p>
          <a:p>
            <a:pPr lvl="2"/>
            <a:r>
              <a:rPr lang="en-US" altLang="en-US" sz="2000" dirty="0"/>
              <a:t>Instant media coverage</a:t>
            </a:r>
          </a:p>
          <a:p>
            <a:pPr lvl="2"/>
            <a:r>
              <a:rPr lang="en-US" altLang="en-US" sz="2000" dirty="0"/>
              <a:t>Recognition of the Individual, group, or organization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141DA7-0ADE-47D4-AA85-3CC6CC682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2332672"/>
            <a:ext cx="5410200" cy="3043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2C3DA2-ADE5-4385-80B5-2689CF6133EE}"/>
              </a:ext>
            </a:extLst>
          </p:cNvPr>
          <p:cNvSpPr txBox="1"/>
          <p:nvPr/>
        </p:nvSpPr>
        <p:spPr>
          <a:xfrm>
            <a:off x="6057900" y="5466515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Seating capacity: 102,733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9822D41-7E50-4B15-9FD4-B298663D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1CD5-FAA5-468B-8416-74531149F786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="" xmlns:a16="http://schemas.microsoft.com/office/drawing/2014/main" id="{EB31E297-E9AB-476E-8025-8D9771D68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8900" y="563562"/>
            <a:ext cx="8610600" cy="1293028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Targets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="" xmlns:a16="http://schemas.microsoft.com/office/drawing/2014/main" id="{B80CDF2A-78E9-4FE3-BCD6-28811480B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2332672"/>
            <a:ext cx="5410200" cy="4024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2800" b="1" dirty="0"/>
              <a:t>Ideal targets are </a:t>
            </a:r>
            <a:r>
              <a:rPr lang="en-US" altLang="en-US" sz="2800" b="1" dirty="0" smtClean="0"/>
              <a:t>indoors:</a:t>
            </a:r>
            <a:endParaRPr lang="en-US" altLang="en-US" sz="2800" b="1" dirty="0"/>
          </a:p>
          <a:p>
            <a:pPr lvl="1"/>
            <a:r>
              <a:rPr lang="en-US" altLang="en-US" sz="2400" b="1" dirty="0"/>
              <a:t>Large crowds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en-US" sz="2400" dirty="0"/>
              <a:t>Ensure more casualties/fatalities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en-US" sz="2400" dirty="0"/>
              <a:t>Panic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en-US" sz="2400" dirty="0"/>
              <a:t>Media attention</a:t>
            </a:r>
          </a:p>
          <a:p>
            <a:pPr lvl="1"/>
            <a:r>
              <a:rPr lang="en-US" altLang="en-US" sz="2400" b="1" dirty="0"/>
              <a:t>High profile events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en-US" sz="2400" dirty="0"/>
              <a:t>Instant media coverage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en-US" sz="2400" dirty="0"/>
              <a:t>Recognition of the Individual, group, or organization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2C3DA2-ADE5-4385-80B5-2689CF6133EE}"/>
              </a:ext>
            </a:extLst>
          </p:cNvPr>
          <p:cNvSpPr txBox="1"/>
          <p:nvPr/>
        </p:nvSpPr>
        <p:spPr>
          <a:xfrm>
            <a:off x="6184900" y="5987465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AT&amp;T Stadium, formerly Cowboys </a:t>
            </a:r>
            <a:r>
              <a:rPr lang="en-US" dirty="0" smtClean="0"/>
              <a:t>Stadium</a:t>
            </a:r>
          </a:p>
          <a:p>
            <a:r>
              <a:rPr lang="en-US" dirty="0" smtClean="0"/>
              <a:t>Seating Capacity</a:t>
            </a:r>
            <a:r>
              <a:rPr lang="en-US" dirty="0"/>
              <a:t>: </a:t>
            </a:r>
            <a:r>
              <a:rPr lang="en-US" dirty="0" smtClean="0"/>
              <a:t>80,000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2168866"/>
            <a:ext cx="5638800" cy="381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98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9822D41-7E50-4B15-9FD4-B298663D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F1CD5-FAA5-468B-8416-74531149F786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="" xmlns:a16="http://schemas.microsoft.com/office/drawing/2014/main" id="{B80CDF2A-78E9-4FE3-BCD6-28811480B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1819136"/>
            <a:ext cx="11172044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/>
              <a:t>As a group, lets identify potential targets in our community:</a:t>
            </a:r>
          </a:p>
          <a:p>
            <a:pPr marL="0" indent="0" algn="ctr">
              <a:buNone/>
            </a:pPr>
            <a:r>
              <a:rPr lang="en-US" altLang="en-US" sz="1800" i="1" dirty="0"/>
              <a:t>Remember to use the items below to help identify the potential targets.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>
                <a:solidFill>
                  <a:srgbClr val="FFC000"/>
                </a:solidFill>
              </a:rPr>
              <a:t>Large crowds</a:t>
            </a:r>
          </a:p>
          <a:p>
            <a:pPr lvl="2"/>
            <a:r>
              <a:rPr lang="en-US" altLang="en-US" sz="2000" dirty="0">
                <a:solidFill>
                  <a:srgbClr val="FFC000"/>
                </a:solidFill>
              </a:rPr>
              <a:t>Ensure more casualties/fatalities</a:t>
            </a:r>
          </a:p>
          <a:p>
            <a:pPr lvl="2"/>
            <a:r>
              <a:rPr lang="en-US" altLang="en-US" sz="2000" dirty="0">
                <a:solidFill>
                  <a:srgbClr val="FFC000"/>
                </a:solidFill>
              </a:rPr>
              <a:t>Panic</a:t>
            </a:r>
          </a:p>
          <a:p>
            <a:pPr lvl="2"/>
            <a:r>
              <a:rPr lang="en-US" altLang="en-US" sz="2000" dirty="0">
                <a:solidFill>
                  <a:srgbClr val="FFC000"/>
                </a:solidFill>
              </a:rPr>
              <a:t>Media attention</a:t>
            </a:r>
          </a:p>
          <a:p>
            <a:pPr lvl="1"/>
            <a:r>
              <a:rPr lang="en-US" altLang="en-US" dirty="0">
                <a:solidFill>
                  <a:srgbClr val="FFC000"/>
                </a:solidFill>
              </a:rPr>
              <a:t>High profile events</a:t>
            </a:r>
          </a:p>
          <a:p>
            <a:pPr lvl="2"/>
            <a:r>
              <a:rPr lang="en-US" altLang="en-US" sz="2000" dirty="0">
                <a:solidFill>
                  <a:srgbClr val="FFC000"/>
                </a:solidFill>
              </a:rPr>
              <a:t>Instant media coverage</a:t>
            </a:r>
          </a:p>
          <a:p>
            <a:pPr lvl="2"/>
            <a:r>
              <a:rPr lang="en-US" altLang="en-US" sz="2000" dirty="0">
                <a:solidFill>
                  <a:srgbClr val="FFC000"/>
                </a:solidFill>
              </a:rPr>
              <a:t>Recognition of the Individual, group, or organization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2C3DA2-ADE5-4385-80B5-2689CF6133EE}"/>
              </a:ext>
            </a:extLst>
          </p:cNvPr>
          <p:cNvSpPr txBox="1"/>
          <p:nvPr/>
        </p:nvSpPr>
        <p:spPr>
          <a:xfrm>
            <a:off x="5351488" y="746125"/>
            <a:ext cx="5876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06051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B5FDCD9-327A-49B7-80F8-75FC4958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079" y="6218685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2AB98-8076-470C-B329-E0F41B148825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="" xmlns:a16="http://schemas.microsoft.com/office/drawing/2014/main" id="{A3BA26B0-E843-4F67-A611-B88C96CCE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237644"/>
            <a:ext cx="8610600" cy="1293028"/>
          </a:xfrm>
        </p:spPr>
        <p:txBody>
          <a:bodyPr/>
          <a:lstStyle/>
          <a:p>
            <a:r>
              <a:rPr lang="en-US" altLang="en-US" dirty="0"/>
              <a:t>Threat Defined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="" xmlns:a16="http://schemas.microsoft.com/office/drawing/2014/main" id="{55393C0E-BB24-492F-868A-8DF3C4A0B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799" y="2194560"/>
            <a:ext cx="4230757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/>
              <a:t>Motive and ability</a:t>
            </a:r>
          </a:p>
          <a:p>
            <a:pPr lvl="1"/>
            <a:r>
              <a:rPr lang="en-US" altLang="en-US" sz="2400" dirty="0"/>
              <a:t>Cause damage</a:t>
            </a:r>
          </a:p>
          <a:p>
            <a:pPr lvl="1"/>
            <a:r>
              <a:rPr lang="en-US" altLang="en-US" sz="2400" dirty="0"/>
              <a:t>Inflict harm</a:t>
            </a:r>
          </a:p>
          <a:p>
            <a:pPr lvl="1"/>
            <a:r>
              <a:rPr lang="en-US" altLang="en-US" sz="2400" dirty="0"/>
              <a:t>Kill</a:t>
            </a:r>
          </a:p>
          <a:p>
            <a:pPr marL="0" indent="0">
              <a:buNone/>
            </a:pPr>
            <a:r>
              <a:rPr lang="en-US" altLang="en-US" sz="2400" dirty="0"/>
              <a:t>Additional hazards</a:t>
            </a:r>
          </a:p>
          <a:p>
            <a:pPr lvl="1"/>
            <a:r>
              <a:rPr lang="en-US" altLang="en-US" sz="2400" dirty="0"/>
              <a:t>Armed resistance</a:t>
            </a:r>
          </a:p>
          <a:p>
            <a:pPr lvl="1"/>
            <a:r>
              <a:rPr lang="en-US" altLang="en-US" sz="2400" dirty="0"/>
              <a:t>Booby traps</a:t>
            </a:r>
          </a:p>
          <a:p>
            <a:pPr lvl="1"/>
            <a:r>
              <a:rPr lang="en-US" altLang="en-US" sz="2400" dirty="0"/>
              <a:t>Secondary 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70AA47-6339-4234-A5AE-9FC38DF27F37}"/>
              </a:ext>
            </a:extLst>
          </p:cNvPr>
          <p:cNvSpPr txBox="1"/>
          <p:nvPr/>
        </p:nvSpPr>
        <p:spPr>
          <a:xfrm flipH="1">
            <a:off x="7232374" y="2644170"/>
            <a:ext cx="3379305" cy="156966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59 Fatalities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851 Injuries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(422 by gunfire)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5A1BB6-A0CF-42E3-96F6-067FD9394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18" y="216017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0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71">
            <a:extLst>
              <a:ext uri="{FF2B5EF4-FFF2-40B4-BE49-F238E27FC236}">
                <a16:creationId xmlns="" xmlns:a16="http://schemas.microsoft.com/office/drawing/2014/main" id="{9DA15B1D-0133-4CB3-B7CC-61FA728745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3EF2F61C-287D-47BC-878F-C876F74FFD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76" name="Rounded Rectangle 14">
            <a:extLst>
              <a:ext uri="{FF2B5EF4-FFF2-40B4-BE49-F238E27FC236}">
                <a16:creationId xmlns="" xmlns:a16="http://schemas.microsoft.com/office/drawing/2014/main" id="{B5BA9375-863F-4B24-9083-14FE819F8E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65B506-4BFD-4B71-BF5D-9FF7FF7B6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875"/>
          <a:stretch/>
        </p:blipFill>
        <p:spPr>
          <a:xfrm>
            <a:off x="6407004" y="1336566"/>
            <a:ext cx="4683948" cy="460756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1F8B76AC-951F-486F-8D5E-40031800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7CE6BD7-B065-47EA-BA25-DBA689BE4D3E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3D56604E-CF12-4670-8883-8F1602FB6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267" y="1336566"/>
            <a:ext cx="4753466" cy="1293028"/>
          </a:xfrm>
        </p:spPr>
        <p:txBody>
          <a:bodyPr>
            <a:normAutofit/>
          </a:bodyPr>
          <a:lstStyle/>
          <a:p>
            <a:r>
              <a:rPr lang="en-US" altLang="en-US" sz="3400" dirty="0"/>
              <a:t>Categories of Terrorist Incidents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="" xmlns:a16="http://schemas.microsoft.com/office/drawing/2014/main" id="{09FF1E39-5ED7-4FF5-8561-3911F671B2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1" y="2769704"/>
            <a:ext cx="4753466" cy="3448981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00B050"/>
                </a:solidFill>
              </a:rPr>
              <a:t>Chemical</a:t>
            </a:r>
            <a:r>
              <a:rPr lang="en-US" altLang="en-US" sz="2800" b="1" dirty="0"/>
              <a:t> </a:t>
            </a:r>
          </a:p>
          <a:p>
            <a:r>
              <a:rPr lang="en-US" altLang="en-US" sz="2800" b="1" dirty="0">
                <a:solidFill>
                  <a:srgbClr val="FF0000"/>
                </a:solidFill>
              </a:rPr>
              <a:t>Biological</a:t>
            </a:r>
          </a:p>
          <a:p>
            <a:r>
              <a:rPr lang="en-US" altLang="en-US" sz="2800" b="1" dirty="0">
                <a:solidFill>
                  <a:srgbClr val="FFFF00"/>
                </a:solidFill>
              </a:rPr>
              <a:t>Radiological</a:t>
            </a:r>
          </a:p>
          <a:p>
            <a:r>
              <a:rPr lang="en-US" altLang="en-US" sz="2800" b="1" dirty="0">
                <a:solidFill>
                  <a:srgbClr val="0070C0"/>
                </a:solidFill>
              </a:rPr>
              <a:t>Nuclear</a:t>
            </a:r>
          </a:p>
          <a:p>
            <a:r>
              <a:rPr lang="en-US" altLang="en-US" sz="2800" b="1" dirty="0">
                <a:solidFill>
                  <a:srgbClr val="FFC000"/>
                </a:solidFill>
              </a:rPr>
              <a:t>Energized or explosive</a:t>
            </a:r>
          </a:p>
          <a:p>
            <a:pPr algn="ctr">
              <a:buFont typeface="Wingdings" panose="05000000000000000000" pitchFamily="2" charset="2"/>
              <a:buNone/>
            </a:pPr>
            <a:endParaRPr lang="en-US" altLang="en-US" dirty="0"/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b="1" i="1" dirty="0"/>
              <a:t>Acronym: CBRNE</a:t>
            </a:r>
          </a:p>
        </p:txBody>
      </p:sp>
    </p:spTree>
    <p:extLst>
      <p:ext uri="{BB962C8B-B14F-4D97-AF65-F5344CB8AC3E}">
        <p14:creationId xmlns:p14="http://schemas.microsoft.com/office/powerpoint/2010/main" val="38434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A887DE78-182C-426D-AE75-6FB9001D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5873F-121C-46D2-80CF-0077117C12CA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="" xmlns:a16="http://schemas.microsoft.com/office/drawing/2014/main" id="{E76DA95C-A9EA-4D99-8BE8-8896D3CAB1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0699" y="99611"/>
            <a:ext cx="8610600" cy="1293028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="" xmlns:a16="http://schemas.microsoft.com/office/drawing/2014/main" id="{C17F8308-4F05-4545-BA5C-9BBFB42FB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799" y="2835965"/>
            <a:ext cx="10820401" cy="1739450"/>
          </a:xfrm>
        </p:spPr>
        <p:txBody>
          <a:bodyPr>
            <a:normAutofit/>
          </a:bodyPr>
          <a:lstStyle/>
          <a:p>
            <a:pPr algn="l"/>
            <a:r>
              <a:rPr lang="en-US" altLang="en-US" sz="2400" dirty="0"/>
              <a:t>Identify chief characteristics of the </a:t>
            </a:r>
            <a:r>
              <a:rPr lang="en-US" altLang="en-US" sz="2400" b="1" i="1" dirty="0">
                <a:solidFill>
                  <a:srgbClr val="FFC000"/>
                </a:solidFill>
              </a:rPr>
              <a:t>five categories</a:t>
            </a:r>
            <a:r>
              <a:rPr lang="en-US" altLang="en-US" sz="2400" i="1" dirty="0"/>
              <a:t> </a:t>
            </a:r>
            <a:r>
              <a:rPr lang="en-US" altLang="en-US" sz="2400" dirty="0"/>
              <a:t>of potential terrorist threats</a:t>
            </a:r>
            <a:r>
              <a:rPr lang="en-US" altLang="en-US" sz="2400" dirty="0" smtClean="0"/>
              <a:t>.</a:t>
            </a:r>
          </a:p>
          <a:p>
            <a:pPr algn="l"/>
            <a:endParaRPr lang="en-US" altLang="en-US" sz="1100" dirty="0"/>
          </a:p>
          <a:p>
            <a:pPr algn="l"/>
            <a:r>
              <a:rPr lang="en-US" altLang="en-US" sz="2400" dirty="0"/>
              <a:t>Discuss </a:t>
            </a:r>
            <a:r>
              <a:rPr lang="en-US" altLang="en-US" sz="2400" b="1" dirty="0">
                <a:solidFill>
                  <a:srgbClr val="00B050"/>
                </a:solidFill>
              </a:rPr>
              <a:t>Toxic Industrial Chemicals </a:t>
            </a:r>
            <a:r>
              <a:rPr lang="en-US" altLang="en-US" sz="2400" dirty="0"/>
              <a:t>and the ability to acquire them.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564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BAC531B-4951-4EE7-86BE-ADBF8182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35031-8476-44A6-9911-280A526E2283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="" xmlns:a16="http://schemas.microsoft.com/office/drawing/2014/main" id="{B4351651-2810-4459-8E69-3F834DFC5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Threat Is Real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="" xmlns:a16="http://schemas.microsoft.com/office/drawing/2014/main" id="{57DC6E5D-1951-4697-AB5C-2607C3926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533338"/>
            <a:ext cx="7528810" cy="3685347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Public assembly</a:t>
            </a:r>
          </a:p>
          <a:p>
            <a:r>
              <a:rPr lang="en-US" altLang="en-US" sz="2400" dirty="0"/>
              <a:t>Public buildings</a:t>
            </a:r>
          </a:p>
          <a:p>
            <a:r>
              <a:rPr lang="en-US" altLang="en-US" sz="2400" dirty="0"/>
              <a:t>Mass transit systems</a:t>
            </a:r>
          </a:p>
          <a:p>
            <a:r>
              <a:rPr lang="en-US" altLang="en-US" sz="2400" dirty="0"/>
              <a:t>Places with high economic impact</a:t>
            </a:r>
          </a:p>
          <a:p>
            <a:r>
              <a:rPr lang="en-US" altLang="en-US" sz="2400" dirty="0"/>
              <a:t>Electrical production and distribution</a:t>
            </a:r>
          </a:p>
          <a:p>
            <a:r>
              <a:rPr lang="en-US" altLang="en-US" sz="2400" dirty="0"/>
              <a:t>Telecommunications facilities</a:t>
            </a:r>
          </a:p>
          <a:p>
            <a:r>
              <a:rPr lang="en-US" altLang="en-US" sz="2400" dirty="0"/>
              <a:t>Places with historical or symbolic significance</a:t>
            </a:r>
          </a:p>
        </p:txBody>
      </p:sp>
    </p:spTree>
    <p:extLst>
      <p:ext uri="{BB962C8B-B14F-4D97-AF65-F5344CB8AC3E}">
        <p14:creationId xmlns:p14="http://schemas.microsoft.com/office/powerpoint/2010/main" val="1525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2FA570CD-B768-43DD-821C-DF54998D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6504" y="6315561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67E7E-602C-40FF-A920-63385B1F9315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="" xmlns:a16="http://schemas.microsoft.com/office/drawing/2014/main" id="{DC01B489-0E2E-48F9-8191-0786FE62F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5290" y="177314"/>
            <a:ext cx="5075420" cy="1293028"/>
          </a:xfrm>
        </p:spPr>
        <p:txBody>
          <a:bodyPr/>
          <a:lstStyle/>
          <a:p>
            <a:r>
              <a:rPr lang="en-US" altLang="en-US" b="1" dirty="0">
                <a:solidFill>
                  <a:srgbClr val="00B050"/>
                </a:solidFill>
              </a:rPr>
              <a:t>CHEMICALS</a:t>
            </a:r>
            <a:endParaRPr lang="en-US" altLang="en-US" sz="2000" b="1" dirty="0">
              <a:solidFill>
                <a:srgbClr val="00B050"/>
              </a:solidFill>
            </a:endParaRPr>
          </a:p>
        </p:txBody>
      </p:sp>
      <p:sp>
        <p:nvSpPr>
          <p:cNvPr id="47108" name="Rectangle 4">
            <a:extLst>
              <a:ext uri="{FF2B5EF4-FFF2-40B4-BE49-F238E27FC236}">
                <a16:creationId xmlns="" xmlns:a16="http://schemas.microsoft.com/office/drawing/2014/main" id="{A4F6C72E-1EB4-46A4-8627-61266FA582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1313" y="2308485"/>
            <a:ext cx="5334000" cy="4152276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Explosives</a:t>
            </a:r>
          </a:p>
          <a:p>
            <a:r>
              <a:rPr lang="en-US" altLang="en-US" sz="2400" dirty="0"/>
              <a:t>Flammable Gases</a:t>
            </a:r>
          </a:p>
          <a:p>
            <a:r>
              <a:rPr lang="en-US" altLang="en-US" sz="2400" dirty="0"/>
              <a:t>Flammable Liquids</a:t>
            </a:r>
          </a:p>
          <a:p>
            <a:r>
              <a:rPr lang="en-US" altLang="en-US" sz="2400" dirty="0"/>
              <a:t>Flammable Solid</a:t>
            </a:r>
          </a:p>
          <a:p>
            <a:r>
              <a:rPr lang="en-US" altLang="en-US" sz="2400" dirty="0"/>
              <a:t>Oxidizer/Organic Peroxides</a:t>
            </a:r>
          </a:p>
          <a:p>
            <a:r>
              <a:rPr lang="en-US" altLang="en-US" sz="2400" dirty="0"/>
              <a:t>Poisonous Materials/Infectious Substances</a:t>
            </a:r>
          </a:p>
          <a:p>
            <a:r>
              <a:rPr lang="en-US" altLang="en-US" sz="2400" dirty="0"/>
              <a:t>Corrosive Materials</a:t>
            </a:r>
          </a:p>
          <a:p>
            <a:r>
              <a:rPr lang="en-US" altLang="en-US" sz="2400" dirty="0"/>
              <a:t>Miscellaneous Hazardous</a:t>
            </a:r>
          </a:p>
          <a:p>
            <a:endParaRPr lang="en-US" alt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38F7F3B-BC3A-40E5-9DB2-0B51DBBB0E2B}"/>
              </a:ext>
            </a:extLst>
          </p:cNvPr>
          <p:cNvSpPr/>
          <p:nvPr/>
        </p:nvSpPr>
        <p:spPr>
          <a:xfrm>
            <a:off x="421708" y="1671339"/>
            <a:ext cx="5336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Toxic Industrial Chemicals TIC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B5A693-8668-4049-8D53-CB3C72006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857" y="1551481"/>
            <a:ext cx="2341248" cy="1514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1F3FC5-E836-4890-A530-F93B9CF6D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7" b="95087" l="578" r="97399">
                        <a14:foregroundMark x1="50578" y1="16474" x2="50578" y2="16474"/>
                        <a14:foregroundMark x1="50289" y1="5202" x2="50289" y2="5202"/>
                        <a14:foregroundMark x1="47399" y1="20520" x2="47399" y2="20520"/>
                        <a14:foregroundMark x1="51445" y1="34682" x2="51445" y2="34682"/>
                        <a14:foregroundMark x1="55491" y1="38150" x2="55491" y2="38150"/>
                        <a14:foregroundMark x1="57803" y1="33237" x2="57803" y2="33237"/>
                        <a14:foregroundMark x1="10983" y1="55491" x2="10983" y2="55491"/>
                        <a14:foregroundMark x1="6069" y1="48266" x2="6069" y2="48266"/>
                        <a14:foregroundMark x1="33815" y1="49711" x2="33815" y2="49711"/>
                        <a14:foregroundMark x1="49133" y1="49133" x2="49133" y2="49133"/>
                        <a14:foregroundMark x1="42486" y1="49133" x2="42486" y2="49133"/>
                        <a14:foregroundMark x1="39306" y1="49133" x2="39306" y2="49133"/>
                        <a14:foregroundMark x1="26012" y1="51156" x2="26012" y2="51156"/>
                        <a14:foregroundMark x1="18786" y1="51445" x2="18786" y2="51445"/>
                        <a14:foregroundMark x1="8671" y1="52890" x2="8671" y2="52890"/>
                        <a14:foregroundMark x1="7514" y1="47977" x2="7514" y2="47977"/>
                        <a14:foregroundMark x1="1445" y1="50578" x2="1445" y2="50578"/>
                        <a14:foregroundMark x1="15607" y1="40173" x2="15607" y2="40173"/>
                        <a14:foregroundMark x1="38728" y1="19075" x2="38728" y2="19075"/>
                        <a14:foregroundMark x1="50578" y1="23410" x2="50578" y2="23410"/>
                        <a14:foregroundMark x1="45954" y1="26879" x2="45954" y2="26879"/>
                        <a14:foregroundMark x1="57514" y1="51156" x2="57514" y2="51156"/>
                        <a14:foregroundMark x1="23410" y1="32370" x2="23410" y2="32370"/>
                        <a14:foregroundMark x1="45665" y1="11561" x2="45665" y2="11561"/>
                        <a14:foregroundMark x1="49711" y1="6936" x2="49711" y2="6936"/>
                        <a14:foregroundMark x1="60694" y1="17052" x2="60694" y2="17052"/>
                        <a14:foregroundMark x1="93931" y1="50000" x2="93931" y2="50000"/>
                        <a14:foregroundMark x1="97399" y1="51156" x2="97399" y2="51156"/>
                        <a14:foregroundMark x1="41040" y1="15896" x2="41040" y2="15896"/>
                        <a14:foregroundMark x1="6069" y1="44220" x2="6069" y2="44220"/>
                        <a14:foregroundMark x1="20520" y1="50000" x2="20520" y2="50000"/>
                        <a14:foregroundMark x1="53757" y1="52312" x2="53757" y2="52312"/>
                        <a14:foregroundMark x1="65607" y1="52023" x2="65607" y2="52023"/>
                        <a14:foregroundMark x1="63006" y1="52312" x2="63006" y2="52312"/>
                        <a14:foregroundMark x1="68786" y1="50000" x2="68786" y2="50000"/>
                        <a14:foregroundMark x1="71098" y1="53179" x2="71098" y2="53179"/>
                        <a14:foregroundMark x1="74277" y1="52890" x2="74277" y2="52890"/>
                        <a14:foregroundMark x1="81503" y1="50578" x2="81503" y2="50578"/>
                        <a14:foregroundMark x1="82370" y1="50000" x2="82370" y2="50000"/>
                        <a14:foregroundMark x1="84393" y1="50000" x2="84393" y2="50000"/>
                        <a14:foregroundMark x1="56069" y1="37861" x2="56069" y2="37861"/>
                        <a14:foregroundMark x1="56936" y1="33815" x2="56936" y2="33815"/>
                        <a14:foregroundMark x1="52890" y1="25434" x2="52890" y2="25434"/>
                        <a14:foregroundMark x1="47977" y1="22254" x2="47977" y2="22254"/>
                        <a14:foregroundMark x1="43353" y1="30058" x2="43353" y2="30058"/>
                        <a14:foregroundMark x1="41040" y1="33237" x2="41040" y2="33237"/>
                        <a14:foregroundMark x1="63873" y1="18208" x2="63873" y2="18208"/>
                        <a14:foregroundMark x1="63295" y1="19653" x2="63295" y2="19653"/>
                        <a14:foregroundMark x1="88439" y1="43642" x2="88439" y2="43642"/>
                        <a14:foregroundMark x1="61850" y1="50578" x2="61850" y2="50578"/>
                        <a14:foregroundMark x1="51445" y1="51156" x2="51445" y2="51156"/>
                        <a14:foregroundMark x1="51156" y1="95087" x2="51156" y2="95087"/>
                        <a14:foregroundMark x1="47399" y1="92486" x2="47399" y2="92486"/>
                        <a14:foregroundMark x1="49711" y1="84104" x2="49711" y2="84104"/>
                        <a14:foregroundMark x1="42775" y1="86416" x2="42775" y2="86416"/>
                        <a14:foregroundMark x1="22543" y1="68208" x2="22543" y2="68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261" y="3146627"/>
            <a:ext cx="2275687" cy="2275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D2011C4-C964-4258-90A9-331579807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0" b="96800" l="400" r="98000">
                        <a14:foregroundMark x1="400" y1="49333" x2="400" y2="49333"/>
                        <a14:foregroundMark x1="50667" y1="3733" x2="50667" y2="3733"/>
                        <a14:foregroundMark x1="93733" y1="50533" x2="93733" y2="50533"/>
                        <a14:foregroundMark x1="52533" y1="92400" x2="52533" y2="92400"/>
                        <a14:foregroundMark x1="50133" y1="96800" x2="50133" y2="96800"/>
                        <a14:foregroundMark x1="98000" y1="49600" x2="98000" y2="49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1794" y="3146626"/>
            <a:ext cx="2275687" cy="227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3509AA-AFDB-4AFD-99DF-38C4F07DE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82" b="97525" l="2400" r="99300">
                        <a14:foregroundMark x1="50300" y1="2178" x2="50300" y2="2178"/>
                        <a14:foregroundMark x1="51800" y1="7228" x2="51800" y2="7228"/>
                        <a14:foregroundMark x1="50100" y1="10297" x2="50100" y2="10297"/>
                        <a14:foregroundMark x1="45200" y1="18614" x2="45200" y2="18614"/>
                        <a14:foregroundMark x1="47600" y1="34950" x2="47600" y2="34950"/>
                        <a14:foregroundMark x1="43200" y1="35446" x2="43200" y2="35446"/>
                        <a14:foregroundMark x1="48700" y1="25149" x2="48700" y2="25149"/>
                        <a14:foregroundMark x1="55600" y1="33663" x2="55600" y2="33663"/>
                        <a14:foregroundMark x1="53400" y1="33465" x2="53400" y2="33465"/>
                        <a14:foregroundMark x1="50500" y1="31287" x2="50500" y2="31287"/>
                        <a14:foregroundMark x1="49600" y1="26634" x2="49600" y2="26634"/>
                        <a14:foregroundMark x1="49000" y1="9010" x2="49000" y2="9010"/>
                        <a14:foregroundMark x1="32200" y1="51386" x2="32200" y2="51386"/>
                        <a14:foregroundMark x1="27100" y1="50693" x2="27100" y2="50693"/>
                        <a14:foregroundMark x1="23800" y1="50693" x2="23800" y2="50693"/>
                        <a14:foregroundMark x1="22900" y1="50693" x2="22900" y2="50693"/>
                        <a14:foregroundMark x1="21200" y1="50693" x2="21200" y2="50693"/>
                        <a14:foregroundMark x1="30400" y1="41980" x2="36900" y2="45149"/>
                        <a14:foregroundMark x1="36900" y1="45149" x2="37500" y2="44554"/>
                        <a14:foregroundMark x1="67700" y1="41782" x2="76700" y2="42574"/>
                        <a14:foregroundMark x1="76700" y1="42574" x2="86900" y2="41782"/>
                        <a14:foregroundMark x1="86900" y1="41782" x2="86800" y2="49109"/>
                        <a14:foregroundMark x1="86800" y1="49109" x2="80600" y2="56238"/>
                        <a14:foregroundMark x1="80600" y1="56238" x2="74200" y2="59406"/>
                        <a14:foregroundMark x1="74200" y1="59406" x2="58200" y2="60693"/>
                        <a14:foregroundMark x1="58200" y1="60693" x2="72100" y2="53168"/>
                        <a14:foregroundMark x1="72100" y1="53168" x2="71900" y2="60396"/>
                        <a14:foregroundMark x1="71900" y1="60396" x2="62100" y2="70792"/>
                        <a14:foregroundMark x1="62100" y1="70792" x2="68400" y2="63960"/>
                        <a14:foregroundMark x1="68400" y1="63960" x2="43200" y2="90000"/>
                        <a14:foregroundMark x1="43200" y1="90000" x2="54000" y2="78911"/>
                        <a14:foregroundMark x1="54000" y1="78911" x2="61700" y2="77921"/>
                        <a14:foregroundMark x1="61700" y1="77921" x2="55900" y2="85941"/>
                        <a14:foregroundMark x1="55900" y1="85941" x2="53400" y2="79802"/>
                        <a14:foregroundMark x1="35700" y1="42574" x2="41500" y2="27723"/>
                        <a14:foregroundMark x1="41500" y1="27723" x2="34500" y2="28614"/>
                        <a14:foregroundMark x1="34500" y1="28614" x2="13400" y2="56535"/>
                        <a14:foregroundMark x1="13400" y1="56535" x2="23100" y2="41089"/>
                        <a14:foregroundMark x1="23100" y1="41089" x2="12200" y2="52376"/>
                        <a14:foregroundMark x1="12200" y1="52376" x2="30600" y2="31881"/>
                        <a14:foregroundMark x1="30600" y1="31881" x2="19100" y2="44752"/>
                        <a14:foregroundMark x1="19100" y1="44752" x2="35000" y2="28812"/>
                        <a14:foregroundMark x1="35000" y1="28812" x2="18000" y2="39307"/>
                        <a14:foregroundMark x1="18000" y1="39307" x2="24800" y2="28713"/>
                        <a14:foregroundMark x1="24800" y1="28713" x2="12800" y2="40000"/>
                        <a14:foregroundMark x1="12800" y1="40000" x2="25500" y2="31386"/>
                        <a14:foregroundMark x1="25500" y1="31386" x2="18400" y2="43366"/>
                        <a14:foregroundMark x1="18400" y1="43366" x2="40400" y2="26436"/>
                        <a14:foregroundMark x1="40400" y1="26436" x2="27600" y2="46139"/>
                        <a14:foregroundMark x1="27600" y1="46139" x2="44300" y2="31287"/>
                        <a14:foregroundMark x1="44300" y1="31287" x2="29500" y2="51188"/>
                        <a14:foregroundMark x1="29500" y1="51188" x2="66200" y2="24059"/>
                        <a14:foregroundMark x1="66200" y1="24059" x2="29100" y2="57129"/>
                        <a14:foregroundMark x1="29100" y1="57129" x2="47600" y2="43564"/>
                        <a14:foregroundMark x1="47600" y1="43564" x2="27200" y2="60198"/>
                        <a14:foregroundMark x1="27200" y1="60198" x2="46000" y2="37723"/>
                        <a14:foregroundMark x1="46000" y1="37723" x2="35300" y2="53069"/>
                        <a14:foregroundMark x1="35300" y1="53069" x2="74976" y2="25397"/>
                        <a14:foregroundMark x1="75000" y1="25444" x2="23900" y2="64752"/>
                        <a14:foregroundMark x1="23900" y1="64752" x2="36300" y2="54158"/>
                        <a14:foregroundMark x1="36300" y1="54158" x2="33300" y2="62673"/>
                        <a14:foregroundMark x1="33300" y1="62673" x2="75900" y2="33861"/>
                        <a14:foregroundMark x1="75900" y1="33861" x2="49900" y2="61881"/>
                        <a14:foregroundMark x1="49900" y1="61881" x2="66500" y2="47822"/>
                        <a14:foregroundMark x1="66500" y1="47822" x2="34800" y2="70792"/>
                        <a14:foregroundMark x1="34800" y1="70792" x2="57700" y2="45941"/>
                        <a14:foregroundMark x1="57700" y1="45941" x2="45600" y2="61287"/>
                        <a14:foregroundMark x1="45600" y1="61287" x2="66300" y2="31980"/>
                        <a14:foregroundMark x1="66300" y1="31980" x2="38500" y2="59406"/>
                        <a14:foregroundMark x1="38500" y1="59406" x2="59200" y2="41386"/>
                        <a14:foregroundMark x1="59200" y1="41386" x2="48400" y2="61980"/>
                        <a14:foregroundMark x1="48400" y1="61980" x2="59100" y2="49307"/>
                        <a14:foregroundMark x1="59100" y1="49307" x2="48700" y2="65941"/>
                        <a14:foregroundMark x1="48700" y1="65941" x2="77500" y2="47525"/>
                        <a14:foregroundMark x1="77500" y1="47525" x2="61700" y2="69901"/>
                        <a14:foregroundMark x1="61700" y1="69901" x2="66000" y2="66238"/>
                        <a14:foregroundMark x1="49900" y1="14851" x2="51600" y2="7723"/>
                        <a14:foregroundMark x1="51600" y1="7723" x2="44600" y2="13960"/>
                        <a14:foregroundMark x1="44600" y1="13960" x2="38800" y2="22970"/>
                        <a14:foregroundMark x1="38800" y1="22970" x2="45800" y2="14158"/>
                        <a14:foregroundMark x1="45800" y1="14158" x2="45600" y2="21287"/>
                        <a14:foregroundMark x1="45600" y1="21287" x2="50600" y2="14851"/>
                        <a14:foregroundMark x1="50600" y1="14851" x2="59100" y2="15743"/>
                        <a14:foregroundMark x1="59100" y1="15743" x2="53800" y2="20594"/>
                        <a14:foregroundMark x1="53800" y1="20594" x2="50600" y2="29406"/>
                        <a14:foregroundMark x1="50600" y1="29406" x2="54900" y2="23564"/>
                        <a14:foregroundMark x1="54900" y1="23564" x2="55700" y2="15248"/>
                        <a14:foregroundMark x1="55700" y1="15248" x2="49900" y2="22178"/>
                        <a14:foregroundMark x1="49900" y1="22178" x2="48300" y2="26931"/>
                        <a14:foregroundMark x1="98200" y1="50099" x2="64900" y2="72475"/>
                        <a14:foregroundMark x1="64900" y1="72475" x2="59700" y2="78119"/>
                        <a14:foregroundMark x1="59700" y1="78119" x2="48000" y2="98218"/>
                        <a14:foregroundMark x1="48388" y1="98072" x2="53320" y2="96218"/>
                        <a14:foregroundMark x1="48000" y1="98218" x2="48236" y2="98129"/>
                        <a14:foregroundMark x1="72074" y1="77426" x2="78800" y2="68317"/>
                        <a14:foregroundMark x1="78800" y1="68317" x2="88944" y2="60463"/>
                        <a14:foregroundMark x1="99300" y1="49406" x2="99300" y2="49406"/>
                        <a14:foregroundMark x1="49900" y1="97525" x2="49900" y2="97525"/>
                        <a14:foregroundMark x1="60200" y1="86535" x2="60200" y2="86535"/>
                        <a14:foregroundMark x1="68000" y1="21881" x2="68000" y2="21881"/>
                        <a14:foregroundMark x1="49000" y1="4158" x2="49000" y2="4158"/>
                        <a14:foregroundMark x1="49400" y1="3069" x2="49400" y2="3069"/>
                        <a14:foregroundMark x1="50300" y1="2376" x2="50300" y2="2376"/>
                        <a14:foregroundMark x1="50500" y1="2376" x2="49800" y2="9604"/>
                        <a14:foregroundMark x1="49800" y1="9604" x2="63500" y2="17921"/>
                        <a14:foregroundMark x1="74502" y1="26731" x2="75000" y2="27129"/>
                        <a14:foregroundMark x1="63500" y1="17921" x2="74388" y2="26639"/>
                        <a14:foregroundMark x1="47200" y1="5248" x2="25700" y2="26931"/>
                        <a14:foregroundMark x1="25700" y1="26931" x2="24000" y2="29307"/>
                        <a14:foregroundMark x1="10600" y1="40198" x2="2400" y2="49010"/>
                        <a14:foregroundMark x1="3900" y1="49208" x2="3900" y2="49208"/>
                        <a14:foregroundMark x1="15200" y1="42178" x2="5500" y2="49802"/>
                        <a14:foregroundMark x1="6800" y1="50891" x2="45000" y2="86733"/>
                        <a14:foregroundMark x1="25800" y1="68812" x2="41700" y2="85644"/>
                        <a14:backgroundMark x1="75500" y1="24950" x2="75500" y2="24950"/>
                        <a14:backgroundMark x1="75700" y1="25149" x2="74600" y2="24653"/>
                        <a14:backgroundMark x1="75000" y1="25347" x2="78800" y2="22970"/>
                        <a14:backgroundMark x1="94200" y1="56139" x2="89100" y2="60594"/>
                        <a14:backgroundMark x1="71700" y1="78218" x2="55900" y2="97129"/>
                        <a14:backgroundMark x1="55900" y1="97129" x2="54500" y2="97921"/>
                        <a14:backgroundMark x1="54700" y1="95347" x2="53600" y2="96436"/>
                        <a14:backgroundMark x1="72400" y1="77426" x2="72400" y2="77426"/>
                        <a14:backgroundMark x1="72200" y1="77624" x2="70200" y2="79307"/>
                        <a14:backgroundMark x1="53400" y1="96436" x2="53400" y2="96436"/>
                        <a14:backgroundMark x1="48100" y1="98317" x2="47200" y2="98119"/>
                        <a14:backgroundMark x1="48100" y1="98317" x2="47900" y2="97525"/>
                        <a14:backgroundMark x1="48300" y1="98317" x2="48100" y2="972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3683" y="4284469"/>
            <a:ext cx="2253155" cy="22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B9DCCAE-40F0-4485-B2E1-58AAE323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846" y="6045323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EC90B-F130-4B69-A9A7-8E3FAAA644F9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="" xmlns:a16="http://schemas.microsoft.com/office/drawing/2014/main" id="{9591138B-2E0A-47B6-871C-DA3F7DE9DB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2259" y="357299"/>
            <a:ext cx="3727174" cy="1293028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00B050"/>
                </a:solidFill>
              </a:rPr>
              <a:t>chemicals</a:t>
            </a:r>
            <a:endParaRPr lang="en-US" altLang="en-US" sz="2000" b="1" dirty="0">
              <a:solidFill>
                <a:srgbClr val="00B050"/>
              </a:solidFill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="" xmlns:a16="http://schemas.microsoft.com/office/drawing/2014/main" id="{609282E5-9CE8-4487-88CD-9AD59137E8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9804" y="2526927"/>
            <a:ext cx="3477718" cy="4024125"/>
          </a:xfrm>
        </p:spPr>
        <p:txBody>
          <a:bodyPr/>
          <a:lstStyle/>
          <a:p>
            <a:r>
              <a:rPr lang="en-US" altLang="en-US" dirty="0"/>
              <a:t>Nerve agents</a:t>
            </a:r>
          </a:p>
          <a:p>
            <a:r>
              <a:rPr lang="en-US" altLang="en-US" dirty="0"/>
              <a:t>Blister agents</a:t>
            </a:r>
          </a:p>
          <a:p>
            <a:r>
              <a:rPr lang="en-US" altLang="en-US" dirty="0"/>
              <a:t>Blood agents</a:t>
            </a:r>
          </a:p>
          <a:p>
            <a:r>
              <a:rPr lang="en-US" altLang="en-US" dirty="0"/>
              <a:t>Choking agents</a:t>
            </a:r>
          </a:p>
          <a:p>
            <a:r>
              <a:rPr lang="en-US" altLang="en-US" dirty="0"/>
              <a:t>Irritating agents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429DF25-A650-4D8B-BADF-95781E3DCAF8}"/>
              </a:ext>
            </a:extLst>
          </p:cNvPr>
          <p:cNvSpPr/>
          <p:nvPr/>
        </p:nvSpPr>
        <p:spPr>
          <a:xfrm>
            <a:off x="177058" y="1795791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Military Chemicals Agents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9BDE58-9218-4E87-B0F7-7862AC22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181" y="2057401"/>
            <a:ext cx="3307331" cy="2477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02E63FA-CCFD-4596-9466-2AEB26B2780C}"/>
              </a:ext>
            </a:extLst>
          </p:cNvPr>
          <p:cNvSpPr txBox="1"/>
          <p:nvPr/>
        </p:nvSpPr>
        <p:spPr>
          <a:xfrm>
            <a:off x="7472181" y="4721240"/>
            <a:ext cx="347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Blisters from Sulfur-Mustard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7908AAB-727D-45D3-B1CA-0D92930CB3EC}"/>
              </a:ext>
            </a:extLst>
          </p:cNvPr>
          <p:cNvSpPr txBox="1"/>
          <p:nvPr/>
        </p:nvSpPr>
        <p:spPr>
          <a:xfrm>
            <a:off x="1284157" y="5904721"/>
            <a:ext cx="962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next video shows a nerve attack in Syria.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VIEWER DISCRETION ADVISED</a:t>
            </a:r>
          </a:p>
        </p:txBody>
      </p:sp>
    </p:spTree>
    <p:extLst>
      <p:ext uri="{BB962C8B-B14F-4D97-AF65-F5344CB8AC3E}">
        <p14:creationId xmlns:p14="http://schemas.microsoft.com/office/powerpoint/2010/main" val="15902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91B711-8B39-45B9-84C1-29E1977D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ath Toll From Suspected Chemical Attack Still Rising">
            <a:hlinkClick r:id="" action="ppaction://media"/>
            <a:extLst>
              <a:ext uri="{FF2B5EF4-FFF2-40B4-BE49-F238E27FC236}">
                <a16:creationId xmlns="" xmlns:a16="http://schemas.microsoft.com/office/drawing/2014/main" id="{EAF724A1-B011-4EA9-9D9E-68C305267C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7"/>
            <a:ext cx="12193702" cy="6858957"/>
          </a:xfrm>
        </p:spPr>
      </p:pic>
    </p:spTree>
    <p:extLst>
      <p:ext uri="{BB962C8B-B14F-4D97-AF65-F5344CB8AC3E}">
        <p14:creationId xmlns:p14="http://schemas.microsoft.com/office/powerpoint/2010/main" val="3153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0716CD5F-8E28-48F0-8711-8016ED20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89873-35A2-4620-911D-3C20EACD02C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="" xmlns:a16="http://schemas.microsoft.com/office/drawing/2014/main" id="{FF066040-495F-4E02-95CC-A7AF1EEF4D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7704" y="300673"/>
            <a:ext cx="3909391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BIOLOGICALS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="" xmlns:a16="http://schemas.microsoft.com/office/drawing/2014/main" id="{24941C44-3EBC-48CD-B29F-14DF5794262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1391" y="2121535"/>
            <a:ext cx="6983750" cy="342614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Biohazards</a:t>
            </a:r>
          </a:p>
          <a:p>
            <a:r>
              <a:rPr lang="en-US" altLang="en-US" sz="2800" dirty="0"/>
              <a:t>Hepatitis C</a:t>
            </a:r>
          </a:p>
          <a:p>
            <a:pPr lvl="1"/>
            <a:r>
              <a:rPr lang="en-US" altLang="en-US" sz="2600" dirty="0"/>
              <a:t>1 in 30 “Baby Boomers may have the virus”</a:t>
            </a:r>
          </a:p>
          <a:p>
            <a:r>
              <a:rPr lang="en-US" altLang="en-US" sz="2800" dirty="0"/>
              <a:t>Hepatitis B</a:t>
            </a:r>
          </a:p>
          <a:p>
            <a:pPr lvl="1"/>
            <a:r>
              <a:rPr lang="en-US" altLang="en-US" sz="2600" dirty="0"/>
              <a:t>Vaccinations are available</a:t>
            </a:r>
          </a:p>
          <a:p>
            <a:r>
              <a:rPr lang="en-US" altLang="en-US" sz="2800" dirty="0"/>
              <a:t>HIV</a:t>
            </a:r>
          </a:p>
          <a:p>
            <a:r>
              <a:rPr lang="en-US" altLang="en-US" sz="2800" dirty="0"/>
              <a:t>Tuberculosis</a:t>
            </a:r>
          </a:p>
        </p:txBody>
      </p:sp>
      <p:pic>
        <p:nvPicPr>
          <p:cNvPr id="50183" name="Picture 7">
            <a:extLst>
              <a:ext uri="{FF2B5EF4-FFF2-40B4-BE49-F238E27FC236}">
                <a16:creationId xmlns="" xmlns:a16="http://schemas.microsoft.com/office/drawing/2014/main" id="{8E28A3EE-6746-4D5C-B0BC-962F2AF41BB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34089" y="2776537"/>
            <a:ext cx="3016622" cy="2116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298F98-2987-4169-937F-D4D5554BB121}"/>
              </a:ext>
            </a:extLst>
          </p:cNvPr>
          <p:cNvSpPr/>
          <p:nvPr/>
        </p:nvSpPr>
        <p:spPr>
          <a:xfrm>
            <a:off x="596585" y="1598315"/>
            <a:ext cx="3193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Biological Agents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5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0C10D897-06B0-49CA-8D68-67FF30A5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7201" y="6234341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17EF8-28D1-4465-9CE2-2BC7C9C5552B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="" xmlns:a16="http://schemas.microsoft.com/office/drawing/2014/main" id="{29221FA8-6E25-47B8-8A3C-49AAB95F6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67164"/>
            <a:ext cx="8305800" cy="3048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The four common types of biological agents: </a:t>
            </a:r>
          </a:p>
          <a:p>
            <a:r>
              <a:rPr lang="en-US" altLang="en-US" dirty="0"/>
              <a:t>Bacteria</a:t>
            </a:r>
          </a:p>
          <a:p>
            <a:r>
              <a:rPr lang="en-US" altLang="en-US" dirty="0"/>
              <a:t>Viruses</a:t>
            </a:r>
          </a:p>
          <a:p>
            <a:r>
              <a:rPr lang="en-US" altLang="en-US" dirty="0"/>
              <a:t>Rickettsia</a:t>
            </a:r>
          </a:p>
          <a:p>
            <a:r>
              <a:rPr lang="en-US" altLang="en-US" dirty="0"/>
              <a:t>Toxins</a:t>
            </a:r>
          </a:p>
        </p:txBody>
      </p:sp>
      <p:sp>
        <p:nvSpPr>
          <p:cNvPr id="54279" name="Rectangle 7">
            <a:extLst>
              <a:ext uri="{FF2B5EF4-FFF2-40B4-BE49-F238E27FC236}">
                <a16:creationId xmlns="" xmlns:a16="http://schemas.microsoft.com/office/drawing/2014/main" id="{510ECAB5-74B6-4EAD-8986-22A980323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4" y="28336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4277" name="Picture 5" descr="castor3">
            <a:extLst>
              <a:ext uri="{FF2B5EF4-FFF2-40B4-BE49-F238E27FC236}">
                <a16:creationId xmlns="" xmlns:a16="http://schemas.microsoft.com/office/drawing/2014/main" id="{34AAD85A-5266-4C39-9F3F-BE1091F0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32" y="4302870"/>
            <a:ext cx="2916835" cy="174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90" name="Text Box 18">
            <a:extLst>
              <a:ext uri="{FF2B5EF4-FFF2-40B4-BE49-F238E27FC236}">
                <a16:creationId xmlns="" xmlns:a16="http://schemas.microsoft.com/office/drawing/2014/main" id="{EA90C919-998F-4696-8873-D5C3EE26A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99" y="6049675"/>
            <a:ext cx="48981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toxin, ricin, from the Castor bean plant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5E67EBC-C3B6-48F0-8AB6-0AFF6A75B731}"/>
              </a:ext>
            </a:extLst>
          </p:cNvPr>
          <p:cNvSpPr/>
          <p:nvPr/>
        </p:nvSpPr>
        <p:spPr>
          <a:xfrm>
            <a:off x="421599" y="1378544"/>
            <a:ext cx="3193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Biological Agents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24DF626-0365-47D2-8946-12C539817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485" y="2209092"/>
            <a:ext cx="3986189" cy="352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18">
            <a:extLst>
              <a:ext uri="{FF2B5EF4-FFF2-40B4-BE49-F238E27FC236}">
                <a16:creationId xmlns="" xmlns:a16="http://schemas.microsoft.com/office/drawing/2014/main" id="{9BCAF3D3-849F-4701-AB1D-31B34C4D0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484" y="5680343"/>
            <a:ext cx="39861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Smallpox has a 30% mortality rate.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F8F9D358-82B9-443C-B643-43A9428B3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78484" y="764373"/>
            <a:ext cx="4027716" cy="1293028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BIOLOGICALS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CFD580F5-E7BF-4C1D-BEFD-4A4601EBA8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1EA5387D-64D8-4D6C-B109-FF4E81DF60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2231" name="Picture 4">
            <a:extLst>
              <a:ext uri="{FF2B5EF4-FFF2-40B4-BE49-F238E27FC236}">
                <a16:creationId xmlns="" xmlns:a16="http://schemas.microsoft.com/office/drawing/2014/main" id="{51371269-9ABF-47CB-BF18-DE6102EE7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6319FFD2-07B5-4029-BFB3-26FCFCC2F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F104EDC5-F6C6-49DE-B6B0-5F1C09CA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7695" y="608972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D59FC6-77D6-478B-88CA-8D3D7F5BF303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375AAA-36AE-499A-89E3-2116ADBC1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48" y="2339864"/>
            <a:ext cx="6950042" cy="3231160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="" xmlns:a16="http://schemas.microsoft.com/office/drawing/2014/main" id="{98C2BB07-82C0-4241-BBFF-5FCCE015CAB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287118" y="2339864"/>
            <a:ext cx="4121046" cy="34639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/>
              <a:t>Used as terrorist weapons</a:t>
            </a:r>
          </a:p>
          <a:p>
            <a:r>
              <a:rPr lang="en-US" altLang="en-US" sz="2400" b="1" dirty="0"/>
              <a:t>Anthrax</a:t>
            </a:r>
          </a:p>
          <a:p>
            <a:r>
              <a:rPr lang="en-US" altLang="en-US" sz="2400" b="1" dirty="0"/>
              <a:t>Tularemia</a:t>
            </a:r>
          </a:p>
          <a:p>
            <a:r>
              <a:rPr lang="en-US" altLang="en-US" sz="2400" b="1" dirty="0"/>
              <a:t>Cholera</a:t>
            </a:r>
          </a:p>
          <a:p>
            <a:r>
              <a:rPr lang="en-US" altLang="en-US" sz="2400" b="1" dirty="0"/>
              <a:t>Encephalitis</a:t>
            </a:r>
          </a:p>
          <a:p>
            <a:r>
              <a:rPr lang="en-US" altLang="en-US" sz="2400" b="1" dirty="0"/>
              <a:t>Plague</a:t>
            </a:r>
          </a:p>
          <a:p>
            <a:r>
              <a:rPr lang="en-US" altLang="en-US" sz="2400" b="1" dirty="0"/>
              <a:t>Botulism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A6BA2A8-53CC-46B0-B9BD-1301CAA31C47}"/>
              </a:ext>
            </a:extLst>
          </p:cNvPr>
          <p:cNvSpPr/>
          <p:nvPr/>
        </p:nvSpPr>
        <p:spPr>
          <a:xfrm>
            <a:off x="569566" y="1752514"/>
            <a:ext cx="3215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Biological Agents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="" xmlns:a16="http://schemas.microsoft.com/office/drawing/2014/main" id="{05CFABC1-F018-4BDD-AFC1-9F0D2430F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8851" y="370438"/>
            <a:ext cx="4028661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BIOLOGICALS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1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CFD580F5-E7BF-4C1D-BEFD-4A4601EBA8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1EA5387D-64D8-4D6C-B109-FF4E81DF60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5300" name="Picture 4">
            <a:extLst>
              <a:ext uri="{FF2B5EF4-FFF2-40B4-BE49-F238E27FC236}">
                <a16:creationId xmlns="" xmlns:a16="http://schemas.microsoft.com/office/drawing/2014/main" id="{5C1AD74D-9A7F-4120-8A2B-B3C474E375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alphaModFix amt="30000"/>
            <a:extLst/>
          </a:blip>
          <a:srcRect l="666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0BA22824-620B-4FCC-8D33-4CDCD0F2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AB84B-2CF8-4A45-BC00-3C3C9B3F2186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="" xmlns:a16="http://schemas.microsoft.com/office/drawing/2014/main" id="{9FAA34D4-B8D4-43E7-969F-4E811597E5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824" y="727074"/>
            <a:ext cx="8610600" cy="6444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en-US" dirty="0"/>
              <a:t>CBRNE Overview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E3FA1395-E5F6-48E0-B599-8AF591B7D1F9}"/>
              </a:ext>
            </a:extLst>
          </p:cNvPr>
          <p:cNvSpPr txBox="1">
            <a:spLocks noChangeArrowheads="1"/>
          </p:cNvSpPr>
          <p:nvPr/>
        </p:nvSpPr>
        <p:spPr>
          <a:xfrm>
            <a:off x="269824" y="2758190"/>
            <a:ext cx="5521378" cy="337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radiological incident could include the detonation, or threatened detonation, of a conventional explosive incorporating nuclear material (radiological dispersal devices or RDD).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nuclear incident is the use, threatened use, or threatened detonation of a nuclear bomb to create a scenario for a nuclear event.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95DD208-A4C6-4D1F-ADAE-057F565C6B7B}"/>
              </a:ext>
            </a:extLst>
          </p:cNvPr>
          <p:cNvSpPr/>
          <p:nvPr/>
        </p:nvSpPr>
        <p:spPr>
          <a:xfrm>
            <a:off x="269824" y="1958569"/>
            <a:ext cx="5521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Radiological &amp; Nuclear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6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A60DF3A2-6483-4FB0-94F6-3B70F6261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playback (9)">
            <a:hlinkClick r:id="" action="ppaction://media"/>
            <a:extLst>
              <a:ext uri="{FF2B5EF4-FFF2-40B4-BE49-F238E27FC236}">
                <a16:creationId xmlns="" xmlns:a16="http://schemas.microsoft.com/office/drawing/2014/main" id="{AFA5C090-4861-489C-977C-F1A03CFF1D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02049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AEB81575-8E3A-4504-9E64-F741CCEB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868A7C-89AB-4B07-ADB4-9F84DA5565C0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="" xmlns:a16="http://schemas.microsoft.com/office/drawing/2014/main" id="{F2DAB8C7-6BA0-472B-8489-A69BF9082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0871" y="419099"/>
            <a:ext cx="5263779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FFFF00"/>
                </a:solidFill>
              </a:rPr>
              <a:t>Ionizing Radiation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="" xmlns:a16="http://schemas.microsoft.com/office/drawing/2014/main" id="{D4AB7869-1FF0-4AB2-8CEF-2D36963653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7350" y="1779812"/>
            <a:ext cx="2971800" cy="2495008"/>
          </a:xfrm>
          <a:ln>
            <a:solidFill>
              <a:srgbClr val="FFC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altLang="en-US" sz="2800" b="1" dirty="0">
                <a:solidFill>
                  <a:srgbClr val="FFC000"/>
                </a:solidFill>
              </a:rPr>
              <a:t>PARTICLES</a:t>
            </a:r>
            <a:endParaRPr lang="en-US" altLang="en-US" sz="3200" dirty="0"/>
          </a:p>
          <a:p>
            <a:r>
              <a:rPr lang="en-US" altLang="en-US" sz="2400" b="1" dirty="0">
                <a:solidFill>
                  <a:srgbClr val="FF0000"/>
                </a:solidFill>
              </a:rPr>
              <a:t>Alpha</a:t>
            </a:r>
          </a:p>
          <a:p>
            <a:r>
              <a:rPr lang="en-US" altLang="en-US" sz="2400" b="1" dirty="0">
                <a:solidFill>
                  <a:srgbClr val="00B0F0"/>
                </a:solidFill>
              </a:rPr>
              <a:t>Beta</a:t>
            </a:r>
          </a:p>
          <a:p>
            <a:r>
              <a:rPr lang="en-US" altLang="en-US" sz="2400" b="1" dirty="0">
                <a:solidFill>
                  <a:srgbClr val="00B050"/>
                </a:solidFill>
              </a:rPr>
              <a:t>Gamma / X-rays</a:t>
            </a:r>
          </a:p>
          <a:p>
            <a:r>
              <a:rPr lang="en-US" altLang="en-US" sz="2400" b="1" dirty="0">
                <a:solidFill>
                  <a:srgbClr val="FFC000"/>
                </a:solidFill>
              </a:rPr>
              <a:t>Neutrons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3E590C-B822-40B9-A458-7DF6879AF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" t="3695" b="13743"/>
          <a:stretch/>
        </p:blipFill>
        <p:spPr>
          <a:xfrm>
            <a:off x="3445329" y="1779812"/>
            <a:ext cx="8469321" cy="4278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6C5DFA-EB27-47F3-99F5-E56844830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90" y="4510684"/>
            <a:ext cx="2407920" cy="1737716"/>
          </a:xfrm>
          <a:prstGeom prst="rect">
            <a:avLst/>
          </a:prstGeom>
        </p:spPr>
      </p:pic>
      <p:pic>
        <p:nvPicPr>
          <p:cNvPr id="1031" name="Picture 7">
            <a:extLst>
              <a:ext uri="{FF2B5EF4-FFF2-40B4-BE49-F238E27FC236}">
                <a16:creationId xmlns="" xmlns:a16="http://schemas.microsoft.com/office/drawing/2014/main" id="{56B881C1-A5C8-45C0-A149-D0E0D51D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57912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3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1A80547F-DCBF-4A8E-89B1-A114E6C1C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7695" y="630836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9C7B5-0F26-4685-BCB8-B35CF8DE86D7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="" xmlns:a16="http://schemas.microsoft.com/office/drawing/2014/main" id="{C6A73191-E9A9-4D08-A855-CB233AB86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9154" y="1480394"/>
            <a:ext cx="1867525" cy="1022125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="" xmlns:a16="http://schemas.microsoft.com/office/drawing/2014/main" id="{A68058E0-C32C-45C6-A318-5126D4422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4432" y="2502519"/>
            <a:ext cx="3360608" cy="3867462"/>
          </a:xfrm>
        </p:spPr>
        <p:txBody>
          <a:bodyPr>
            <a:norm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Military agents, as weapons of mass destruction, are available.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 chemicals can be used as weapons.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Nothing is impossible for individuals to carry out terrorist activities if: </a:t>
            </a:r>
          </a:p>
          <a:p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9C5B60-7DA1-4FC1-A1C3-7529BFB49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47" y="4982344"/>
            <a:ext cx="2850379" cy="1508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5D28D5-836C-49DA-A15C-98AEC362C6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28" r="22275"/>
          <a:stretch/>
        </p:blipFill>
        <p:spPr>
          <a:xfrm>
            <a:off x="8103527" y="550803"/>
            <a:ext cx="2257893" cy="2254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5B51F17-B6B4-46AE-AFEC-774C62BA2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527" y="3047776"/>
            <a:ext cx="2857500" cy="1714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5F26F27-7C3C-4FD9-85B4-3B128AD966D7}"/>
              </a:ext>
            </a:extLst>
          </p:cNvPr>
          <p:cNvSpPr/>
          <p:nvPr/>
        </p:nvSpPr>
        <p:spPr>
          <a:xfrm>
            <a:off x="4895321" y="1643209"/>
            <a:ext cx="306767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They are motivated…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Have the opportunity…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They will go for it.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892B05C-441F-42AB-92F1-F3BB9528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2614" y="5911064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0B86BB6-7D05-4863-8FD0-C44E96AFA434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="" xmlns:a16="http://schemas.microsoft.com/office/drawing/2014/main" id="{5D8163B2-2E91-4807-8C95-B37C20AB8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931995"/>
            <a:ext cx="11266714" cy="1293028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rgbClr val="FFC000"/>
                </a:solidFill>
              </a:rPr>
              <a:t>Energetic or </a:t>
            </a:r>
            <a:br>
              <a:rPr lang="en-US" altLang="en-US" b="1" dirty="0">
                <a:solidFill>
                  <a:srgbClr val="FFC000"/>
                </a:solidFill>
              </a:rPr>
            </a:br>
            <a:r>
              <a:rPr lang="en-US" altLang="en-US" b="1" dirty="0">
                <a:solidFill>
                  <a:srgbClr val="FFC000"/>
                </a:solidFill>
              </a:rPr>
              <a:t>Explosives Devices (IEDs)</a:t>
            </a:r>
          </a:p>
        </p:txBody>
      </p:sp>
      <p:graphicFrame>
        <p:nvGraphicFramePr>
          <p:cNvPr id="59397" name="Rectangle 3">
            <a:extLst>
              <a:ext uri="{FF2B5EF4-FFF2-40B4-BE49-F238E27FC236}">
                <a16:creationId xmlns="" xmlns:a16="http://schemas.microsoft.com/office/drawing/2014/main" id="{7FFDA22F-43E1-4CA2-B1E9-CFC208106B35}"/>
              </a:ext>
            </a:extLst>
          </p:cNvPr>
          <p:cNvGraphicFramePr/>
          <p:nvPr>
            <p:extLst/>
          </p:nvPr>
        </p:nvGraphicFramePr>
        <p:xfrm>
          <a:off x="419100" y="2413756"/>
          <a:ext cx="11087100" cy="286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45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24C3BB6-05F1-43E4-8EFB-48FA7E3F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053" y="4198679"/>
            <a:ext cx="2818202" cy="2097882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="" xmlns:a16="http://schemas.microsoft.com/office/drawing/2014/main" id="{C413590B-CB36-47BC-B705-69813F7B5F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="" xmlns:a16="http://schemas.microsoft.com/office/drawing/2014/main" id="{D676F4B9-1E76-49E4-8A47-FBDCE00D43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FF8A0554-081B-4FCD-B8AC-1F826E38FF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406FFEE2-58A0-44A3-9892-24602A68808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79612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69CA411D-D82A-4BF1-878C-4C25F8C77A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097" y="488844"/>
            <a:ext cx="3731895" cy="3526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="" xmlns:a16="http://schemas.microsoft.com/office/drawing/2014/main" id="{CFB54679-12EF-4E3F-B1F8-3750B8BD19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47795" y="2989690"/>
            <a:ext cx="3023953" cy="33889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7" name="Round Single Corner Rectangle 14">
            <a:extLst>
              <a:ext uri="{FF2B5EF4-FFF2-40B4-BE49-F238E27FC236}">
                <a16:creationId xmlns="" xmlns:a16="http://schemas.microsoft.com/office/drawing/2014/main" id="{2C166329-A912-4CA1-A632-89563D6609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1769673" y="4118455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9" name="Round Single Corner Rectangle 15">
            <a:extLst>
              <a:ext uri="{FF2B5EF4-FFF2-40B4-BE49-F238E27FC236}">
                <a16:creationId xmlns="" xmlns:a16="http://schemas.microsoft.com/office/drawing/2014/main" id="{C9BB7D94-2C4A-4F0F-8933-E3276A8993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38650" y="604977"/>
            <a:ext cx="1998359" cy="2223847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892B05C-441F-42AB-92F1-F3BB9528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4600" y="23985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0B86BB6-7D05-4863-8FD0-C44E96AFA434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="" xmlns:a16="http://schemas.microsoft.com/office/drawing/2014/main" id="{5D8163B2-2E91-4807-8C95-B37C20AB8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0118" y="560260"/>
            <a:ext cx="5467082" cy="184885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altLang="en-US" sz="4100" dirty="0"/>
              <a:t>Energetic or </a:t>
            </a:r>
            <a:br>
              <a:rPr lang="en-US" altLang="en-US" sz="4100" dirty="0"/>
            </a:br>
            <a:r>
              <a:rPr lang="en-US" altLang="en-US" sz="4100" dirty="0"/>
              <a:t>Explosives Devices (IEDs)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C966F6C-04E6-46F7-9699-7370AFE8BF26}"/>
              </a:ext>
            </a:extLst>
          </p:cNvPr>
          <p:cNvSpPr txBox="1"/>
          <p:nvPr/>
        </p:nvSpPr>
        <p:spPr>
          <a:xfrm>
            <a:off x="7544315" y="2769379"/>
            <a:ext cx="3731895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QUESTION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Who are these “FAILED” attackers?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728412-EC31-4550-89FB-A4A37C287A44}"/>
              </a:ext>
            </a:extLst>
          </p:cNvPr>
          <p:cNvSpPr/>
          <p:nvPr/>
        </p:nvSpPr>
        <p:spPr>
          <a:xfrm>
            <a:off x="719662" y="604977"/>
            <a:ext cx="320876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nux Libertine"/>
                <a:ea typeface="+mn-ea"/>
                <a:cs typeface="+mn-cs"/>
              </a:rPr>
              <a:t>Umar Farouk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nux Libertine"/>
                <a:ea typeface="+mn-ea"/>
                <a:cs typeface="+mn-cs"/>
              </a:rPr>
              <a:t>Abdulmutallab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nux Libertine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nux Libertine"/>
                <a:ea typeface="+mn-ea"/>
                <a:cs typeface="+mn-cs"/>
              </a:rPr>
              <a:t>Nigerian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nux Libertine"/>
                <a:ea typeface="+mn-ea"/>
                <a:cs typeface="+mn-cs"/>
              </a:rPr>
              <a:t> “Christmas Day”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nux Libertine"/>
                <a:ea typeface="+mn-ea"/>
                <a:cs typeface="+mn-cs"/>
              </a:rPr>
              <a:t>“UNDERWEAR BOMBER”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nux Libertine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nux Libertine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F6CEA9-2A55-49E9-8B71-5B37AA3049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2" r="17467"/>
          <a:stretch/>
        </p:blipFill>
        <p:spPr>
          <a:xfrm>
            <a:off x="1387091" y="1846792"/>
            <a:ext cx="1871891" cy="2122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DF0A0EB-03BC-45E3-BA89-1645329185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532116" y="573908"/>
            <a:ext cx="3591844" cy="33850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DBA85F3-5B32-48E8-A9C0-2A01F0BB311E}"/>
              </a:ext>
            </a:extLst>
          </p:cNvPr>
          <p:cNvSpPr txBox="1"/>
          <p:nvPr/>
        </p:nvSpPr>
        <p:spPr>
          <a:xfrm>
            <a:off x="4489829" y="3138922"/>
            <a:ext cx="2584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Richard Reid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Bromley, England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“SHOE BOMBER”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EB95E8-8211-446E-8597-DA6F51AE56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4428368" y="3094347"/>
            <a:ext cx="2818202" cy="31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24C3BB6-05F1-43E4-8EFB-48FA7E3F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053" y="4198679"/>
            <a:ext cx="2818202" cy="2097882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="" xmlns:a16="http://schemas.microsoft.com/office/drawing/2014/main" id="{C413590B-CB36-47BC-B705-69813F7B5F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="" xmlns:a16="http://schemas.microsoft.com/office/drawing/2014/main" id="{D676F4B9-1E76-49E4-8A47-FBDCE00D43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FF8A0554-081B-4FCD-B8AC-1F826E38FF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406FFEE2-58A0-44A3-9892-24602A68808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79612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69CA411D-D82A-4BF1-878C-4C25F8C77A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097" y="488844"/>
            <a:ext cx="3731895" cy="3526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="" xmlns:a16="http://schemas.microsoft.com/office/drawing/2014/main" id="{CFB54679-12EF-4E3F-B1F8-3750B8BD19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47795" y="2989690"/>
            <a:ext cx="3023953" cy="33889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7" name="Round Single Corner Rectangle 14">
            <a:extLst>
              <a:ext uri="{FF2B5EF4-FFF2-40B4-BE49-F238E27FC236}">
                <a16:creationId xmlns="" xmlns:a16="http://schemas.microsoft.com/office/drawing/2014/main" id="{2C166329-A912-4CA1-A632-89563D6609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1769673" y="4118455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9" name="Round Single Corner Rectangle 15">
            <a:extLst>
              <a:ext uri="{FF2B5EF4-FFF2-40B4-BE49-F238E27FC236}">
                <a16:creationId xmlns="" xmlns:a16="http://schemas.microsoft.com/office/drawing/2014/main" id="{C9BB7D94-2C4A-4F0F-8933-E3276A8993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38650" y="604977"/>
            <a:ext cx="1998359" cy="2223847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892B05C-441F-42AB-92F1-F3BB9528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4600" y="23985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0B86BB6-7D05-4863-8FD0-C44E96AFA434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="" xmlns:a16="http://schemas.microsoft.com/office/drawing/2014/main" id="{5D8163B2-2E91-4807-8C95-B37C20AB8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0118" y="560260"/>
            <a:ext cx="5467082" cy="184885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altLang="en-US" sz="4100" dirty="0"/>
              <a:t>Energetic or </a:t>
            </a:r>
            <a:br>
              <a:rPr lang="en-US" altLang="en-US" sz="4100" dirty="0"/>
            </a:br>
            <a:r>
              <a:rPr lang="en-US" altLang="en-US" sz="4100" dirty="0"/>
              <a:t>Explosives Devices (IEDs)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C966F6C-04E6-46F7-9699-7370AFE8BF26}"/>
              </a:ext>
            </a:extLst>
          </p:cNvPr>
          <p:cNvSpPr txBox="1"/>
          <p:nvPr/>
        </p:nvSpPr>
        <p:spPr>
          <a:xfrm>
            <a:off x="7544315" y="2769379"/>
            <a:ext cx="3731895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QUESTION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did their actions affect us?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728412-EC31-4550-89FB-A4A37C287A44}"/>
              </a:ext>
            </a:extLst>
          </p:cNvPr>
          <p:cNvSpPr/>
          <p:nvPr/>
        </p:nvSpPr>
        <p:spPr>
          <a:xfrm>
            <a:off x="768676" y="577681"/>
            <a:ext cx="31382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nux Libertine"/>
                <a:ea typeface="+mn-ea"/>
                <a:cs typeface="+mn-cs"/>
              </a:rPr>
              <a:t>TSA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nux Libertine"/>
                <a:ea typeface="+mn-ea"/>
                <a:cs typeface="+mn-cs"/>
              </a:rPr>
              <a:t>– BODY SCREENING -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DBA85F3-5B32-48E8-A9C0-2A01F0BB311E}"/>
              </a:ext>
            </a:extLst>
          </p:cNvPr>
          <p:cNvSpPr txBox="1"/>
          <p:nvPr/>
        </p:nvSpPr>
        <p:spPr>
          <a:xfrm>
            <a:off x="4477371" y="3100670"/>
            <a:ext cx="258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TSA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– SHOES OFF –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1C04CC6-327F-4125-94B0-46FB2239E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742" y="3967778"/>
            <a:ext cx="2503433" cy="2183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EB95E8-8211-446E-8597-DA6F51AE56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4437778" y="3055569"/>
            <a:ext cx="2818202" cy="3185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807504B-C3B3-401C-885D-816219111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791" y="1617921"/>
            <a:ext cx="2998214" cy="1998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DF0A0EB-03BC-45E3-BA89-1645329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523969" y="560260"/>
            <a:ext cx="3591844" cy="33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1DC061-2EF2-4E0D-9A84-328D368E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1034"/>
            <a:ext cx="8610600" cy="129302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2EC93F-52E9-432B-BED3-972D4E0B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66739"/>
            <a:ext cx="10820400" cy="57514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are the </a:t>
            </a:r>
            <a:r>
              <a:rPr lang="en-US" b="1" u="sng" dirty="0">
                <a:solidFill>
                  <a:srgbClr val="FFC000"/>
                </a:solidFill>
              </a:rPr>
              <a:t>FIVE C</a:t>
            </a:r>
            <a:r>
              <a:rPr lang="en-US" altLang="en-US" b="1" u="sng" dirty="0">
                <a:solidFill>
                  <a:srgbClr val="FFC000"/>
                </a:solidFill>
              </a:rPr>
              <a:t>ategories </a:t>
            </a:r>
            <a:r>
              <a:rPr lang="en-US" altLang="en-US" dirty="0"/>
              <a:t>of potential terrorist threats?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C122E7D-1FBE-4D2D-B057-0FE506A3C744}"/>
              </a:ext>
            </a:extLst>
          </p:cNvPr>
          <p:cNvSpPr txBox="1">
            <a:spLocks noChangeArrowheads="1"/>
          </p:cNvSpPr>
          <p:nvPr/>
        </p:nvSpPr>
        <p:spPr>
          <a:xfrm>
            <a:off x="3719267" y="2194560"/>
            <a:ext cx="4753466" cy="402412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Chemical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Biological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Radiological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Nuclear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Energized or explosive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Acronym: CBRNE</a:t>
            </a:r>
          </a:p>
        </p:txBody>
      </p:sp>
    </p:spTree>
    <p:extLst>
      <p:ext uri="{BB962C8B-B14F-4D97-AF65-F5344CB8AC3E}">
        <p14:creationId xmlns:p14="http://schemas.microsoft.com/office/powerpoint/2010/main" val="10952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1DC061-2EF2-4E0D-9A84-328D368E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40" y="1075196"/>
            <a:ext cx="2728705" cy="129302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2EC93F-52E9-432B-BED3-972D4E0B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561" y="500052"/>
            <a:ext cx="5567309" cy="747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What are </a:t>
            </a:r>
            <a:r>
              <a:rPr lang="en-US" sz="2000" b="1" dirty="0">
                <a:solidFill>
                  <a:srgbClr val="00B050"/>
                </a:solidFill>
              </a:rPr>
              <a:t>TIC’s</a:t>
            </a:r>
            <a:r>
              <a:rPr lang="en-US" sz="2000" dirty="0"/>
              <a:t>  and provide an example of a place you may acquire them?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C122E7D-1FBE-4D2D-B057-0FE506A3C744}"/>
              </a:ext>
            </a:extLst>
          </p:cNvPr>
          <p:cNvSpPr txBox="1">
            <a:spLocks noChangeArrowheads="1"/>
          </p:cNvSpPr>
          <p:nvPr/>
        </p:nvSpPr>
        <p:spPr>
          <a:xfrm>
            <a:off x="5967769" y="1432765"/>
            <a:ext cx="5097098" cy="57514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Toxic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Industrial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Chemicals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E34073-D58A-407A-9D74-C80D53393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19" y="2229394"/>
            <a:ext cx="3314700" cy="2007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BEDB7CD-6AC5-4589-A48D-294F00E35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5" y="2229394"/>
            <a:ext cx="3328088" cy="2007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8C25DC2-EAC1-4624-9A13-965F5AC96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5" y="4422251"/>
            <a:ext cx="3328088" cy="2238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A32214E-B483-47CD-80FD-D714282B9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64" y="2229393"/>
            <a:ext cx="3082503" cy="20075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7AAD545-9387-45EE-AD6F-9CB9F4DB03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1"/>
          <a:stretch/>
        </p:blipFill>
        <p:spPr>
          <a:xfrm>
            <a:off x="7982364" y="4422251"/>
            <a:ext cx="3082503" cy="22384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1226643-BC09-4D99-A663-CBE91ECFA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19" y="4423625"/>
            <a:ext cx="3314700" cy="225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hlinkClick r:id="rId2" action="ppaction://hlinkpres?slideindex=1&amp;slidetitle="/>
            <a:extLst>
              <a:ext uri="{FF2B5EF4-FFF2-40B4-BE49-F238E27FC236}">
                <a16:creationId xmlns="" xmlns:a16="http://schemas.microsoft.com/office/drawing/2014/main" id="{0DE85149-33F0-4CCF-9689-A5C91DB51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ame 12">
            <a:hlinkClick r:id="rId5" action="ppaction://hlinkpres?slideindex=1&amp;slidetitle="/>
            <a:extLst>
              <a:ext uri="{FF2B5EF4-FFF2-40B4-BE49-F238E27FC236}">
                <a16:creationId xmlns="" xmlns:a16="http://schemas.microsoft.com/office/drawing/2014/main" id="{03C59C96-8FBF-494B-91B5-56BD4713F5FE}"/>
              </a:ext>
            </a:extLst>
          </p:cNvPr>
          <p:cNvSpPr/>
          <p:nvPr/>
        </p:nvSpPr>
        <p:spPr>
          <a:xfrm>
            <a:off x="864349" y="1499390"/>
            <a:ext cx="2349314" cy="1124447"/>
          </a:xfrm>
          <a:prstGeom prst="fram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DISASTERS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="" xmlns:a16="http://schemas.microsoft.com/office/drawing/2014/main" id="{AE24A73B-EF3D-4AB6-9531-DCAFA5A3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305" y="206362"/>
            <a:ext cx="3339547" cy="1293028"/>
          </a:xfrm>
        </p:spPr>
        <p:txBody>
          <a:bodyPr/>
          <a:lstStyle/>
          <a:p>
            <a:r>
              <a:rPr lang="en-US" b="1" dirty="0"/>
              <a:t>Dashboard</a:t>
            </a:r>
          </a:p>
        </p:txBody>
      </p:sp>
    </p:spTree>
    <p:extLst>
      <p:ext uri="{BB962C8B-B14F-4D97-AF65-F5344CB8AC3E}">
        <p14:creationId xmlns:p14="http://schemas.microsoft.com/office/powerpoint/2010/main" val="7952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CFD580F5-E7BF-4C1D-BEFD-4A4601EBA8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F0F06750-78FE-4472-8DA5-14CF3336F8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66F061-AEE5-4CDA-9749-F2F5316C2C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170" b="8958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F67433DE-C5AC-4438-942A-AC654AEF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440149E-ECDA-4DE8-AB53-0D5A60FA8002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="" xmlns:a16="http://schemas.microsoft.com/office/drawing/2014/main" id="{1E368601-CA2C-4B3E-BD1A-C7556A697F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0" y="462330"/>
            <a:ext cx="11644859" cy="8565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Terrorist Threats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FCF9547-D9DA-4E38-8215-87760F9BC492}"/>
              </a:ext>
            </a:extLst>
          </p:cNvPr>
          <p:cNvGrpSpPr/>
          <p:nvPr/>
        </p:nvGrpSpPr>
        <p:grpSpPr>
          <a:xfrm>
            <a:off x="759501" y="2030976"/>
            <a:ext cx="9178978" cy="4524315"/>
            <a:chOff x="759501" y="2030976"/>
            <a:chExt cx="6780551" cy="4524315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C0AAC06C-A528-4B15-9731-6502FCDC692F}"/>
                </a:ext>
              </a:extLst>
            </p:cNvPr>
            <p:cNvSpPr txBox="1"/>
            <p:nvPr/>
          </p:nvSpPr>
          <p:spPr>
            <a:xfrm>
              <a:off x="759501" y="2030976"/>
              <a:ext cx="5521378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FE801A"/>
                    </a:solidFill>
                    <a:prstDash val="solid"/>
                  </a:ln>
                  <a:solidFill>
                    <a:srgbClr val="FFFFFF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Global Terrorism Index 2016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Top 10 Countries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Iraq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Afghanistan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Nigeria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Pakistan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Syria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Yemen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Somalia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India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Egypt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Lybia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" name="Callout: Line with Border and Accent Bar 19">
              <a:extLst>
                <a:ext uri="{FF2B5EF4-FFF2-40B4-BE49-F238E27FC236}">
                  <a16:creationId xmlns="" xmlns:a16="http://schemas.microsoft.com/office/drawing/2014/main" id="{4C4A5E16-7070-45E4-96DA-F858B387D335}"/>
                </a:ext>
              </a:extLst>
            </p:cNvPr>
            <p:cNvSpPr/>
            <p:nvPr/>
          </p:nvSpPr>
          <p:spPr>
            <a:xfrm>
              <a:off x="4212236" y="2698230"/>
              <a:ext cx="3327816" cy="1106525"/>
            </a:xfrm>
            <a:prstGeom prst="accentBorderCallout1">
              <a:avLst>
                <a:gd name="adj1" fmla="val 46897"/>
                <a:gd name="adj2" fmla="val -5180"/>
                <a:gd name="adj3" fmla="val 49897"/>
                <a:gd name="adj4" fmla="val -5004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Top 5 countries accounted for 72% of all Terrorist fatalities in 2015!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66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33CC6580-D8CF-4B09-98A5-243CCBD1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942" y="6031734"/>
            <a:ext cx="2540000" cy="4572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C4E65-B78A-444F-887E-24CC0C114017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70EF1C8D-C7E8-4A2C-AA96-4F97736E4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59648" y="544356"/>
            <a:ext cx="8051248" cy="1143000"/>
          </a:xfrm>
        </p:spPr>
        <p:txBody>
          <a:bodyPr>
            <a:no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Terrorist Organizations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="" xmlns:a16="http://schemas.microsoft.com/office/drawing/2014/main" id="{A4EB2D5C-CF83-497C-AD81-C621FEB552C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47208" y="1810748"/>
            <a:ext cx="5336498" cy="428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Currently pose the greatest threat:</a:t>
            </a:r>
          </a:p>
          <a:p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FE623A1-5D05-4AB9-838B-F008552BC557}"/>
              </a:ext>
            </a:extLst>
          </p:cNvPr>
          <p:cNvGrpSpPr/>
          <p:nvPr/>
        </p:nvGrpSpPr>
        <p:grpSpPr>
          <a:xfrm>
            <a:off x="806849" y="1791990"/>
            <a:ext cx="5440359" cy="4729954"/>
            <a:chOff x="9190871" y="1425879"/>
            <a:chExt cx="2833141" cy="2548328"/>
          </a:xfrm>
        </p:grpSpPr>
        <p:pic>
          <p:nvPicPr>
            <p:cNvPr id="33796" name="Picture 4">
              <a:extLst>
                <a:ext uri="{FF2B5EF4-FFF2-40B4-BE49-F238E27FC236}">
                  <a16:creationId xmlns="" xmlns:a16="http://schemas.microsoft.com/office/drawing/2014/main" id="{CD2E9179-8885-42FC-9F33-9DC3E26DB748}"/>
                </a:ext>
              </a:extLst>
            </p:cNvPr>
            <p:cNvPicPr>
              <a:picLocks noGrp="1" noChangeAspect="1" noChangeArrowheads="1"/>
            </p:cNvPicPr>
            <p:nvPr>
              <p:ph sz="half" idx="2"/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853560" y="1720528"/>
              <a:ext cx="1507764" cy="2010010"/>
            </a:xfrm>
            <a:noFill/>
            <a:ln/>
          </p:spPr>
        </p:pic>
        <p:sp>
          <p:nvSpPr>
            <p:cNvPr id="2" name="&quot;Not Allowed&quot; Symbol 1">
              <a:extLst>
                <a:ext uri="{FF2B5EF4-FFF2-40B4-BE49-F238E27FC236}">
                  <a16:creationId xmlns="" xmlns:a16="http://schemas.microsoft.com/office/drawing/2014/main" id="{8C9B04D5-3E6D-42BB-A685-17D4771D3D8A}"/>
                </a:ext>
              </a:extLst>
            </p:cNvPr>
            <p:cNvSpPr/>
            <p:nvPr/>
          </p:nvSpPr>
          <p:spPr>
            <a:xfrm>
              <a:off x="9190871" y="1425879"/>
              <a:ext cx="2833141" cy="2548328"/>
            </a:xfrm>
            <a:prstGeom prst="noSmoking">
              <a:avLst>
                <a:gd name="adj" fmla="val 3443"/>
              </a:avLst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E7C1DBFF-9306-4306-A719-EF7C25B6DFF0}"/>
              </a:ext>
            </a:extLst>
          </p:cNvPr>
          <p:cNvGrpSpPr/>
          <p:nvPr/>
        </p:nvGrpSpPr>
        <p:grpSpPr>
          <a:xfrm>
            <a:off x="806849" y="2736736"/>
            <a:ext cx="4863746" cy="3785208"/>
            <a:chOff x="6935334" y="2321677"/>
            <a:chExt cx="4863746" cy="3785208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4A0F6AA2-A7A0-497A-9798-FFD1C6188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5334" y="2321677"/>
              <a:ext cx="4863746" cy="317160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E5F2C96C-E8AA-467D-9A3F-3D60B22DBE9A}"/>
                </a:ext>
              </a:extLst>
            </p:cNvPr>
            <p:cNvSpPr txBox="1"/>
            <p:nvPr/>
          </p:nvSpPr>
          <p:spPr>
            <a:xfrm>
              <a:off x="8029473" y="5583665"/>
              <a:ext cx="2675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HAMAS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651FB6C-D5DC-41D0-BEF1-DFDBF8C3FB43}"/>
              </a:ext>
            </a:extLst>
          </p:cNvPr>
          <p:cNvGrpSpPr/>
          <p:nvPr/>
        </p:nvGrpSpPr>
        <p:grpSpPr>
          <a:xfrm>
            <a:off x="6702636" y="2736736"/>
            <a:ext cx="4608467" cy="3785208"/>
            <a:chOff x="6730773" y="2264363"/>
            <a:chExt cx="4608467" cy="3785208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8488FD33-5A0B-409E-B815-229ED89AB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0773" y="2264363"/>
              <a:ext cx="4608467" cy="31716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A418872-4018-46AE-A7B2-6C91D11DC8A4}"/>
                </a:ext>
              </a:extLst>
            </p:cNvPr>
            <p:cNvSpPr txBox="1"/>
            <p:nvPr/>
          </p:nvSpPr>
          <p:spPr>
            <a:xfrm>
              <a:off x="8239748" y="5526351"/>
              <a:ext cx="2038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TALIBAN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17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33CC6580-D8CF-4B09-98A5-243CCBD1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5414" y="6169848"/>
            <a:ext cx="2540000" cy="4572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C4E65-B78A-444F-887E-24CC0C114017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70EF1C8D-C7E8-4A2C-AA96-4F97736E4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57212" y="529955"/>
            <a:ext cx="8831153" cy="1143000"/>
          </a:xfrm>
        </p:spPr>
        <p:txBody>
          <a:bodyPr>
            <a:no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Terrorist Organizations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="" xmlns:a16="http://schemas.microsoft.com/office/drawing/2014/main" id="{A4EB2D5C-CF83-497C-AD81-C621FEB552C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941656" y="1819801"/>
            <a:ext cx="5336498" cy="42855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Currently pose the greatest threat:</a:t>
            </a:r>
          </a:p>
          <a:p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D42D4E-5F42-40CF-B224-DE1968640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16" y="2542048"/>
            <a:ext cx="3749365" cy="39444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4658D9C-F772-494F-8E4F-71FE94D38D09}"/>
              </a:ext>
            </a:extLst>
          </p:cNvPr>
          <p:cNvGrpSpPr/>
          <p:nvPr/>
        </p:nvGrpSpPr>
        <p:grpSpPr>
          <a:xfrm>
            <a:off x="5941656" y="2542048"/>
            <a:ext cx="5336498" cy="3731377"/>
            <a:chOff x="5958589" y="2218773"/>
            <a:chExt cx="5336498" cy="3731377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2D1C8B1-BA7B-4F59-88B4-CED168B8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8589" y="2218773"/>
              <a:ext cx="5336498" cy="31593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F580313-3C3A-4684-B2C2-069F3CC393EE}"/>
                </a:ext>
              </a:extLst>
            </p:cNvPr>
            <p:cNvSpPr txBox="1"/>
            <p:nvPr/>
          </p:nvSpPr>
          <p:spPr>
            <a:xfrm>
              <a:off x="7389722" y="5426930"/>
              <a:ext cx="2956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HIZBOLLAH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352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33CC6580-D8CF-4B09-98A5-243CCBD1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347" y="6273425"/>
            <a:ext cx="2540000" cy="4572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C4E65-B78A-444F-887E-24CC0C114017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70EF1C8D-C7E8-4A2C-AA96-4F97736E4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55165" y="572852"/>
            <a:ext cx="7778463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International Terrorist Organizations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F5FDE90-3DC3-401D-9980-F185BDAAE6F2}"/>
              </a:ext>
            </a:extLst>
          </p:cNvPr>
          <p:cNvGrpSpPr/>
          <p:nvPr/>
        </p:nvGrpSpPr>
        <p:grpSpPr>
          <a:xfrm>
            <a:off x="5811928" y="2637470"/>
            <a:ext cx="6021700" cy="4070437"/>
            <a:chOff x="5839930" y="2149538"/>
            <a:chExt cx="6021700" cy="4070437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7F05C13-3463-4621-852A-D8C0C659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9930" y="2149538"/>
              <a:ext cx="6021700" cy="359188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74A4EF2-4A70-400B-BB97-091CC7345F5D}"/>
                </a:ext>
              </a:extLst>
            </p:cNvPr>
            <p:cNvSpPr txBox="1"/>
            <p:nvPr/>
          </p:nvSpPr>
          <p:spPr>
            <a:xfrm>
              <a:off x="6858337" y="5696755"/>
              <a:ext cx="3984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Boko Haram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27F340EC-408D-437E-9F23-DF486B7A09F4}"/>
              </a:ext>
            </a:extLst>
          </p:cNvPr>
          <p:cNvGrpSpPr/>
          <p:nvPr/>
        </p:nvGrpSpPr>
        <p:grpSpPr>
          <a:xfrm>
            <a:off x="408252" y="1818225"/>
            <a:ext cx="4253575" cy="4912400"/>
            <a:chOff x="512663" y="1479056"/>
            <a:chExt cx="4253575" cy="49124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5912C3BE-9540-4011-91F8-E7DEFA4AD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663" y="1479056"/>
              <a:ext cx="4253575" cy="441113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FB288DF-8942-4C3D-A85C-9B137C3FC619}"/>
                </a:ext>
              </a:extLst>
            </p:cNvPr>
            <p:cNvSpPr/>
            <p:nvPr/>
          </p:nvSpPr>
          <p:spPr>
            <a:xfrm>
              <a:off x="1745615" y="5868236"/>
              <a:ext cx="17876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Al-Qaida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9CFC822-33AE-469C-AB24-5AE7B303BC62}"/>
              </a:ext>
            </a:extLst>
          </p:cNvPr>
          <p:cNvSpPr txBox="1"/>
          <p:nvPr/>
        </p:nvSpPr>
        <p:spPr>
          <a:xfrm>
            <a:off x="297145" y="1818225"/>
            <a:ext cx="4475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Ayman Mohammed Rabie al-Zawahiri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1DC3733-0FE3-4819-8769-C2299456FC70}"/>
              </a:ext>
            </a:extLst>
          </p:cNvPr>
          <p:cNvSpPr txBox="1"/>
          <p:nvPr/>
        </p:nvSpPr>
        <p:spPr>
          <a:xfrm>
            <a:off x="5621660" y="2865227"/>
            <a:ext cx="381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Abubakar Shekau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="" xmlns:a16="http://schemas.microsoft.com/office/drawing/2014/main" id="{F3FCE5E8-C7CA-4A9E-835A-8131E775704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811928" y="2019445"/>
            <a:ext cx="5336498" cy="42855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Currently pose the greatest threat:</a:t>
            </a:r>
          </a:p>
          <a:p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CFD580F5-E7BF-4C1D-BEFD-4A4601EBA8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1EA5387D-64D8-4D6C-B109-FF4E81DF60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F5F5A8-E50C-4095-B10D-1715957240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/>
          </a:blip>
          <a:srcRect t="3694" b="120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319FFD2-07B5-4029-BFB3-26FCFCC2F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7424DB-1048-493A-AF5F-C2F50121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F1BA657-3295-4CB4-A36C-AB11B1EAEE43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="" xmlns:a16="http://schemas.microsoft.com/office/drawing/2014/main" id="{E3A543A9-B4B1-48B7-BB92-00F8D0264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381000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Domestic Terrorist Threat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="" xmlns:a16="http://schemas.microsoft.com/office/drawing/2014/main" id="{1D443D1F-8E97-420A-AD51-B9886C112D5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94561"/>
            <a:ext cx="10820400" cy="32232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Hate groups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 groups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Religious groups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 groups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issue groups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Lone individuals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16892D-FC0D-4127-92D7-F40FAFF3F19A}"/>
              </a:ext>
            </a:extLst>
          </p:cNvPr>
          <p:cNvSpPr txBox="1"/>
          <p:nvPr/>
        </p:nvSpPr>
        <p:spPr>
          <a:xfrm>
            <a:off x="685800" y="6093627"/>
            <a:ext cx="10035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Oklahoma City – Alfred P.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Murrah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Building – April 19</a:t>
            </a:r>
            <a:r>
              <a:rPr kumimoji="0" lang="en-US" sz="2000" b="1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, 1995 – 168 fatalities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6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1562C7FA-3539-4700-A620-EDC885D5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ew York bomb blast captured on camera">
            <a:hlinkClick r:id="" action="ppaction://media"/>
            <a:extLst>
              <a:ext uri="{FF2B5EF4-FFF2-40B4-BE49-F238E27FC236}">
                <a16:creationId xmlns="" xmlns:a16="http://schemas.microsoft.com/office/drawing/2014/main" id="{1DC32912-1A87-4B07-A1ED-7812D101F36E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2" y="0"/>
            <a:ext cx="12193702" cy="685895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9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ARTICULATE_SLIDE_COUNT" val="35"/>
  <p:tag name="MMPROD_UIDATA" val="&lt;database version=&quot;11.0&quot;&gt;&lt;object type=&quot;1&quot; unique_id=&quot;10001&quot;&gt;&lt;object type=&quot;2&quot; unique_id=&quot;306662&quot;&gt;&lt;object type=&quot;3&quot; unique_id=&quot;306663&quot;&gt;&lt;property id=&quot;20148&quot; value=&quot;5&quot;/&gt;&lt;property id=&quot;20300&quot; value=&quot;Slide 1 - &amp;quot;Disaster Site Worker Safety&amp;quot;&quot;/&gt;&lt;property id=&quot;20307&quot; value=&quot;257&quot;/&gt;&lt;/object&gt;&lt;object type=&quot;3&quot; unique_id=&quot;306664&quot;&gt;&lt;property id=&quot;20148&quot; value=&quot;5&quot;/&gt;&lt;property id=&quot;20300&quot; value=&quot;Slide 2 - &amp;quot;Objectives&amp;quot;&quot;/&gt;&lt;property id=&quot;20307&quot; value=&quot;258&quot;/&gt;&lt;/object&gt;&lt;object type=&quot;3&quot; unique_id=&quot;306665&quot;&gt;&lt;property id=&quot;20148&quot; value=&quot;5&quot;/&gt;&lt;property id=&quot;20300&quot; value=&quot;Slide 3 - &amp;quot;fact&amp;quot;&quot;/&gt;&lt;property id=&quot;20307&quot; value=&quot;260&quot;/&gt;&lt;/object&gt;&lt;object type=&quot;3&quot; unique_id=&quot;306666&quot;&gt;&lt;property id=&quot;20148&quot; value=&quot;5&quot;/&gt;&lt;property id=&quot;20300&quot; value=&quot;Slide 4 - &amp;quot;International Terrorist Threats&amp;quot;&quot;/&gt;&lt;property id=&quot;20307&quot; value=&quot;268&quot;/&gt;&lt;/object&gt;&lt;object type=&quot;3&quot; unique_id=&quot;306667&quot;&gt;&lt;property id=&quot;20148&quot; value=&quot;5&quot;/&gt;&lt;property id=&quot;20300&quot; value=&quot;Slide 5 - &amp;quot;International Terrorist Organizations&amp;quot;&quot;/&gt;&lt;property id=&quot;20307&quot; value=&quot;269&quot;/&gt;&lt;/object&gt;&lt;object type=&quot;3&quot; unique_id=&quot;306668&quot;&gt;&lt;property id=&quot;20148&quot; value=&quot;5&quot;/&gt;&lt;property id=&quot;20300&quot; value=&quot;Slide 6 - &amp;quot;International Terrorist Organizations&amp;quot;&quot;/&gt;&lt;property id=&quot;20307&quot; value=&quot;270&quot;/&gt;&lt;/object&gt;&lt;object type=&quot;3&quot; unique_id=&quot;306669&quot;&gt;&lt;property id=&quot;20148&quot; value=&quot;5&quot;/&gt;&lt;property id=&quot;20300&quot; value=&quot;Slide 7 - &amp;quot;International Terrorist Organizations&amp;quot;&quot;/&gt;&lt;property id=&quot;20307&quot; value=&quot;271&quot;/&gt;&lt;/object&gt;&lt;object type=&quot;3&quot; unique_id=&quot;306670&quot;&gt;&lt;property id=&quot;20148&quot; value=&quot;5&quot;/&gt;&lt;property id=&quot;20300&quot; value=&quot;Slide 8 - &amp;quot;Domestic Terrorist Threat&amp;quot;&quot;/&gt;&lt;property id=&quot;20307&quot; value=&quot;272&quot;/&gt;&lt;/object&gt;&lt;object type=&quot;3&quot; unique_id=&quot;306671&quot;&gt;&lt;property id=&quot;20148&quot; value=&quot;5&quot;/&gt;&lt;property id=&quot;20300&quot; value=&quot;Slide 9&quot;/&gt;&lt;property id=&quot;20307&quot; value=&quot;276&quot;/&gt;&lt;/object&gt;&lt;object type=&quot;3&quot; unique_id=&quot;306672&quot;&gt;&lt;property id=&quot;20148&quot; value=&quot;5&quot;/&gt;&lt;property id=&quot;20300&quot; value=&quot;Slide 10 - &amp;quot;Domestic Terrorist Threat&amp;quot;&quot;/&gt;&lt;property id=&quot;20307&quot; value=&quot;277&quot;/&gt;&lt;/object&gt;&lt;object type=&quot;3&quot; unique_id=&quot;306673&quot;&gt;&lt;property id=&quot;20148&quot; value=&quot;5&quot;/&gt;&lt;property id=&quot;20300&quot; value=&quot;Slide 11&quot;/&gt;&lt;property id=&quot;20307&quot; value=&quot;278&quot;/&gt;&lt;/object&gt;&lt;object type=&quot;3&quot; unique_id=&quot;306675&quot;&gt;&lt;property id=&quot;20148&quot; value=&quot;5&quot;/&gt;&lt;property id=&quot;20300&quot; value=&quot;Slide 13 - &amp;quot;Industrial and Military Agents&amp;quot;&quot;/&gt;&lt;property id=&quot;20307&quot; value=&quot;280&quot;/&gt;&lt;/object&gt;&lt;object type=&quot;3&quot; unique_id=&quot;306676&quot;&gt;&lt;property id=&quot;20148&quot; value=&quot;5&quot;/&gt;&lt;property id=&quot;20300&quot; value=&quot;Slide 14&quot;/&gt;&lt;property id=&quot;20307&quot; value=&quot;281&quot;/&gt;&lt;/object&gt;&lt;object type=&quot;3&quot; unique_id=&quot;306677&quot;&gt;&lt;property id=&quot;20148&quot; value=&quot;5&quot;/&gt;&lt;property id=&quot;20300&quot; value=&quot;Slide 15 - &amp;quot;Potential Targets&amp;quot;&quot;/&gt;&lt;property id=&quot;20307&quot; value=&quot;283&quot;/&gt;&lt;/object&gt;&lt;object type=&quot;3&quot; unique_id=&quot;306678&quot;&gt;&lt;property id=&quot;20148&quot; value=&quot;5&quot;/&gt;&lt;property id=&quot;20300&quot; value=&quot;Slide 17&quot;/&gt;&lt;property id=&quot;20307&quot; value=&quot;284&quot;/&gt;&lt;/object&gt;&lt;object type=&quot;3&quot; unique_id=&quot;306679&quot;&gt;&lt;property id=&quot;20148&quot; value=&quot;5&quot;/&gt;&lt;property id=&quot;20300&quot; value=&quot;Slide 18 - &amp;quot;Threat Defined&amp;quot;&quot;/&gt;&lt;property id=&quot;20307&quot; value=&quot;285&quot;/&gt;&lt;/object&gt;&lt;object type=&quot;3&quot; unique_id=&quot;306680&quot;&gt;&lt;property id=&quot;20148&quot; value=&quot;5&quot;/&gt;&lt;property id=&quot;20300&quot; value=&quot;Slide 19 - &amp;quot;Categories of Terrorist Incidents&amp;quot;&quot;/&gt;&lt;property id=&quot;20307&quot; value=&quot;286&quot;/&gt;&lt;/object&gt;&lt;object type=&quot;3&quot; unique_id=&quot;306681&quot;&gt;&lt;property id=&quot;20148&quot; value=&quot;5&quot;/&gt;&lt;property id=&quot;20300&quot; value=&quot;Slide 20 - &amp;quot;Threat Is Real&amp;quot;&quot;/&gt;&lt;property id=&quot;20307&quot; value=&quot;287&quot;/&gt;&lt;/object&gt;&lt;object type=&quot;3&quot; unique_id=&quot;306682&quot;&gt;&lt;property id=&quot;20148&quot; value=&quot;5&quot;/&gt;&lt;property id=&quot;20300&quot; value=&quot;Slide 21 - &amp;quot;CHEMICALS&amp;quot;&quot;/&gt;&lt;property id=&quot;20307&quot; value=&quot;288&quot;/&gt;&lt;/object&gt;&lt;object type=&quot;3&quot; unique_id=&quot;306683&quot;&gt;&lt;property id=&quot;20148&quot; value=&quot;5&quot;/&gt;&lt;property id=&quot;20300&quot; value=&quot;Slide 22 - &amp;quot;chemicals&amp;quot;&quot;/&gt;&lt;property id=&quot;20307&quot; value=&quot;289&quot;/&gt;&lt;/object&gt;&lt;object type=&quot;3&quot; unique_id=&quot;306684&quot;&gt;&lt;property id=&quot;20148&quot; value=&quot;5&quot;/&gt;&lt;property id=&quot;20300&quot; value=&quot;Slide 23&quot;/&gt;&lt;property id=&quot;20307&quot; value=&quot;290&quot;/&gt;&lt;/object&gt;&lt;object type=&quot;3&quot; unique_id=&quot;306685&quot;&gt;&lt;property id=&quot;20148&quot; value=&quot;5&quot;/&gt;&lt;property id=&quot;20300&quot; value=&quot;Slide 24 - &amp;quot;BIOLOGICALS&amp;quot;&quot;/&gt;&lt;property id=&quot;20307&quot; value=&quot;291&quot;/&gt;&lt;/object&gt;&lt;object type=&quot;3&quot; unique_id=&quot;306686&quot;&gt;&lt;property id=&quot;20148&quot; value=&quot;5&quot;/&gt;&lt;property id=&quot;20300&quot; value=&quot;Slide 25 - &amp;quot;BIOLOGICALS&amp;quot;&quot;/&gt;&lt;property id=&quot;20307&quot; value=&quot;292&quot;/&gt;&lt;/object&gt;&lt;object type=&quot;3&quot; unique_id=&quot;306687&quot;&gt;&lt;property id=&quot;20148&quot; value=&quot;5&quot;/&gt;&lt;property id=&quot;20300&quot; value=&quot;Slide 26 - &amp;quot;BIOLOGICALS&amp;quot;&quot;/&gt;&lt;property id=&quot;20307&quot; value=&quot;293&quot;/&gt;&lt;/object&gt;&lt;object type=&quot;3&quot; unique_id=&quot;306688&quot;&gt;&lt;property id=&quot;20148&quot; value=&quot;5&quot;/&gt;&lt;property id=&quot;20300&quot; value=&quot;Slide 27 - &amp;quot;CBRNE Overview &amp;quot;&quot;/&gt;&lt;property id=&quot;20307&quot; value=&quot;294&quot;/&gt;&lt;/object&gt;&lt;object type=&quot;3&quot; unique_id=&quot;306689&quot;&gt;&lt;property id=&quot;20148&quot; value=&quot;5&quot;/&gt;&lt;property id=&quot;20300&quot; value=&quot;Slide 28&quot;/&gt;&lt;property id=&quot;20307&quot; value=&quot;295&quot;/&gt;&lt;/object&gt;&lt;object type=&quot;3&quot; unique_id=&quot;306690&quot;&gt;&lt;property id=&quot;20148&quot; value=&quot;5&quot;/&gt;&lt;property id=&quot;20300&quot; value=&quot;Slide 29 - &amp;quot;Ionizing Radiation&amp;quot;&quot;/&gt;&lt;property id=&quot;20307&quot; value=&quot;296&quot;/&gt;&lt;/object&gt;&lt;object type=&quot;3&quot; unique_id=&quot;306691&quot;&gt;&lt;property id=&quot;20148&quot; value=&quot;5&quot;/&gt;&lt;property id=&quot;20300&quot; value=&quot;Slide 30 - &amp;quot;Energetic or  Explosives Devices (IEDs)&amp;quot;&quot;/&gt;&lt;property id=&quot;20307&quot; value=&quot;297&quot;/&gt;&lt;/object&gt;&lt;object type=&quot;3&quot; unique_id=&quot;306692&quot;&gt;&lt;property id=&quot;20148&quot; value=&quot;5&quot;/&gt;&lt;property id=&quot;20300&quot; value=&quot;Slide 31 - &amp;quot;Energetic or  Explosives Devices (IEDs)&amp;quot;&quot;/&gt;&lt;property id=&quot;20307&quot; value=&quot;298&quot;/&gt;&lt;/object&gt;&lt;object type=&quot;3&quot; unique_id=&quot;306693&quot;&gt;&lt;property id=&quot;20148&quot; value=&quot;5&quot;/&gt;&lt;property id=&quot;20300&quot; value=&quot;Slide 32 - &amp;quot;Energetic or  Explosives Devices (IEDs)&amp;quot;&quot;/&gt;&lt;property id=&quot;20307&quot; value=&quot;299&quot;/&gt;&lt;/object&gt;&lt;object type=&quot;3&quot; unique_id=&quot;306694&quot;&gt;&lt;property id=&quot;20148&quot; value=&quot;5&quot;/&gt;&lt;property id=&quot;20300&quot; value=&quot;Slide 33 - &amp;quot;activity&amp;quot;&quot;/&gt;&lt;property id=&quot;20307&quot; value=&quot;300&quot;/&gt;&lt;/object&gt;&lt;object type=&quot;3&quot; unique_id=&quot;306695&quot;&gt;&lt;property id=&quot;20148&quot; value=&quot;5&quot;/&gt;&lt;property id=&quot;20300&quot; value=&quot;Slide 34 - &amp;quot;activity&amp;quot;&quot;/&gt;&lt;property id=&quot;20307&quot; value=&quot;301&quot;/&gt;&lt;/object&gt;&lt;object type=&quot;3&quot; unique_id=&quot;306696&quot;&gt;&lt;property id=&quot;20148&quot; value=&quot;5&quot;/&gt;&lt;property id=&quot;20300&quot; value=&quot;Slide 35 - &amp;quot;Dashboard&amp;quot;&quot;/&gt;&lt;property id=&quot;20307&quot; value=&quot;302&quot;/&gt;&lt;/object&gt;&lt;object type=&quot;3&quot; unique_id=&quot;306877&quot;&gt;&lt;property id=&quot;20148&quot; value=&quot;5&quot;/&gt;&lt;property id=&quot;20300&quot; value=&quot;Slide 16 - &amp;quot;Potential Targets&amp;quot;&quot;/&gt;&lt;property id=&quot;20307&quot; value=&quot;303&quot;/&gt;&lt;/object&gt;&lt;object type=&quot;3&quot; unique_id=&quot;307151&quot;&gt;&lt;property id=&quot;20148&quot; value=&quot;5&quot;/&gt;&lt;property id=&quot;20300&quot; value=&quot;Slide 12 - &amp;quot;Domestic Terrorist Threat&amp;quot;&quot;/&gt;&lt;property id=&quot;20307&quot; value=&quot;304&quot;/&gt;&lt;/object&gt;&lt;/object&gt;&lt;object type=&quot;8&quot; unique_id=&quot;306732&quot;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846</Words>
  <Application>Microsoft Office PowerPoint</Application>
  <PresentationFormat>Widescreen</PresentationFormat>
  <Paragraphs>270</Paragraphs>
  <Slides>35</Slides>
  <Notes>1</Notes>
  <HiddenSlides>1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Century Gothic</vt:lpstr>
      <vt:lpstr>Linux Libertine</vt:lpstr>
      <vt:lpstr>Wingdings</vt:lpstr>
      <vt:lpstr>Vapor Trail</vt:lpstr>
      <vt:lpstr>Disaster Site Worker Safety</vt:lpstr>
      <vt:lpstr>Objectives</vt:lpstr>
      <vt:lpstr>fact</vt:lpstr>
      <vt:lpstr>International Terrorist Threats</vt:lpstr>
      <vt:lpstr>International Terrorist Organizations</vt:lpstr>
      <vt:lpstr>International Terrorist Organizations</vt:lpstr>
      <vt:lpstr>International Terrorist Organizations</vt:lpstr>
      <vt:lpstr>Domestic Terrorist Threat</vt:lpstr>
      <vt:lpstr>PowerPoint Presentation</vt:lpstr>
      <vt:lpstr>Domestic Terrorist Threat</vt:lpstr>
      <vt:lpstr>PowerPoint Presentation</vt:lpstr>
      <vt:lpstr>Domestic Terrorist Threat</vt:lpstr>
      <vt:lpstr>Industrial and Military Agents</vt:lpstr>
      <vt:lpstr>PowerPoint Presentation</vt:lpstr>
      <vt:lpstr>Potential Targets</vt:lpstr>
      <vt:lpstr>Potential Targets</vt:lpstr>
      <vt:lpstr>PowerPoint Presentation</vt:lpstr>
      <vt:lpstr>Threat Defined</vt:lpstr>
      <vt:lpstr>Categories of Terrorist Incidents</vt:lpstr>
      <vt:lpstr>Threat Is Real</vt:lpstr>
      <vt:lpstr>CHEMICALS</vt:lpstr>
      <vt:lpstr>chemicals</vt:lpstr>
      <vt:lpstr>PowerPoint Presentation</vt:lpstr>
      <vt:lpstr>BIOLOGICALS</vt:lpstr>
      <vt:lpstr>BIOLOGICALS</vt:lpstr>
      <vt:lpstr>BIOLOGICALS</vt:lpstr>
      <vt:lpstr>CBRNE Overview </vt:lpstr>
      <vt:lpstr>PowerPoint Presentation</vt:lpstr>
      <vt:lpstr>Ionizing Radiation</vt:lpstr>
      <vt:lpstr>Energetic or  Explosives Devices (IEDs)</vt:lpstr>
      <vt:lpstr>Energetic or  Explosives Devices (IEDs)</vt:lpstr>
      <vt:lpstr>Energetic or  Explosives Devices (IEDs)</vt:lpstr>
      <vt:lpstr>activity</vt:lpstr>
      <vt:lpstr>activity</vt:lpstr>
      <vt:lpstr>Dashboard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Site Worker Safety</dc:title>
  <dc:creator>Paul Wind</dc:creator>
  <cp:lastModifiedBy>Owner</cp:lastModifiedBy>
  <cp:revision>14</cp:revision>
  <dcterms:created xsi:type="dcterms:W3CDTF">2018-03-18T19:02:10Z</dcterms:created>
  <dcterms:modified xsi:type="dcterms:W3CDTF">2018-09-25T23:51:24Z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A713EEA4-2E0F-404D-A961-D2C4C0E94C7A</vt:lpwstr>
  </property>
  <property fmtid="{D5CDD505-2E9C-101B-9397-08002B2CF9AE}" pid="3" name="ArticulatePath">
    <vt:lpwstr>MODULE 9 CBRNE</vt:lpwstr>
  </property>
</Properties>
</file>